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8288000" cy="1143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noFill/>
        </a:fill>
      </a:tcStyle>
    </a:wholeTbl>
    <a:band2H>
      <a:tcTxStyle b="def" i="def"/>
      <a:tcStyle>
        <a:tcBdr/>
        <a:fill>
          <a:solidFill>
            <a:srgbClr val="676164">
              <a:alpha val="36000"/>
            </a:srgbClr>
          </a:solidFill>
        </a:fill>
      </a:tcStyle>
    </a:band2H>
    <a:firstCol>
      <a:tcTxStyle b="def" i="de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def" i="de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def" i="de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def" i="de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4">
              <a:alpha val="36000"/>
            </a:srgbClr>
          </a:solidFill>
        </a:fill>
      </a:tcStyle>
    </a:wholeTbl>
    <a:band2H>
      <a:tcTxStyle b="def" i="def"/>
      <a:tcStyle>
        <a:tcBdr/>
        <a:fill>
          <a:solidFill>
            <a:srgbClr val="676164">
              <a:alpha val="0"/>
            </a:srgbClr>
          </a:solidFill>
        </a:fill>
      </a:tcStyle>
    </a:band2H>
    <a:firstCol>
      <a:tcTxStyle b="def" i="de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254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def" i="de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def" i="de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def" i="de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4">
              <a:alpha val="0"/>
            </a:srgbClr>
          </a:solidFill>
        </a:fill>
      </a:tcStyle>
    </a:band2H>
    <a:firstCol>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def" i="de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def" i="de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def" i="de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6164">
              <a:alpha val="36000"/>
            </a:srgbClr>
          </a:solidFill>
        </a:fill>
      </a:tcStyle>
    </a:firstCol>
    <a:la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def"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def" i="de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def" i="de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def" i="de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def" i="de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 styleId="{8F44A2F1-9E1F-4B54-A3A2-5F16C0AD49E2}" styleName="">
    <a:tblBg/>
    <a:wholeTbl>
      <a:tcTxStyle b="off" i="off">
        <a:font>
          <a:latin typeface="Helvetica"/>
          <a:ea typeface="Helvetica"/>
          <a:cs typeface="Helvetica"/>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676164">
              <a:alpha val="36000"/>
            </a:srgbClr>
          </a:solidFill>
        </a:fill>
      </a:tcStyle>
    </a:wholeTbl>
    <a:band2H>
      <a:tcTxStyle b="def" i="def"/>
      <a:tcStyle>
        <a:tcBdr/>
        <a:fill>
          <a:solidFill>
            <a:srgbClr val="676164">
              <a:alpha val="0"/>
            </a:srgbClr>
          </a:solidFill>
        </a:fill>
      </a:tcStyle>
    </a:band2H>
    <a:firstCol>
      <a:tcTxStyle b="off" i="off">
        <a:font>
          <a:latin typeface="Helvetica"/>
          <a:ea typeface="Helvetica"/>
          <a:cs typeface="Helvetica"/>
        </a:font>
        <a:srgbClr val="000000"/>
      </a:tcTxStyle>
      <a:tcStyle>
        <a:tcBdr>
          <a:left>
            <a:ln w="25400" cap="flat">
              <a:noFill/>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0071EB">
              <a:alpha val="60000"/>
            </a:srgbClr>
          </a:solidFill>
        </a:fill>
      </a:tcStyle>
    </a:firstCol>
    <a:lastRow>
      <a:tcTxStyle b="off" i="off">
        <a:font>
          <a:latin typeface="Helvetica"/>
          <a:ea typeface="Helvetica"/>
          <a:cs typeface="Helvetica"/>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noFill/>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0071EB">
              <a:alpha val="60000"/>
            </a:srgbClr>
          </a:solidFill>
        </a:fill>
      </a:tcStyle>
    </a:lastRow>
    <a:firstRow>
      <a:tcTxStyle b="off" i="off">
        <a:font>
          <a:latin typeface="Helvetica"/>
          <a:ea typeface="Helvetica"/>
          <a:cs typeface="Helvetica"/>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noFill/>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0071EB">
              <a:alpha val="6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1" name="Shape 51"/>
          <p:cNvSpPr/>
          <p:nvPr>
            <p:ph type="sldImg"/>
          </p:nvPr>
        </p:nvSpPr>
        <p:spPr>
          <a:xfrm>
            <a:off x="1143000" y="685800"/>
            <a:ext cx="4572000" cy="3429000"/>
          </a:xfrm>
          <a:prstGeom prst="rect">
            <a:avLst/>
          </a:prstGeom>
        </p:spPr>
        <p:txBody>
          <a:bodyPr/>
          <a:lstStyle/>
          <a:p>
            <a:pPr/>
          </a:p>
        </p:txBody>
      </p:sp>
      <p:sp>
        <p:nvSpPr>
          <p:cNvPr id="52" name="Shape 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2400">
        <a:latin typeface="Lucida Grande"/>
        <a:ea typeface="Lucida Grande"/>
        <a:cs typeface="Lucida Grande"/>
        <a:sym typeface="Lucida Grande"/>
      </a:defRPr>
    </a:lvl1pPr>
    <a:lvl2pPr indent="228600" defTabSz="457200" latinLnBrk="0">
      <a:defRPr sz="2400">
        <a:latin typeface="Lucida Grande"/>
        <a:ea typeface="Lucida Grande"/>
        <a:cs typeface="Lucida Grande"/>
        <a:sym typeface="Lucida Grande"/>
      </a:defRPr>
    </a:lvl2pPr>
    <a:lvl3pPr indent="457200" defTabSz="457200" latinLnBrk="0">
      <a:defRPr sz="2400">
        <a:latin typeface="Lucida Grande"/>
        <a:ea typeface="Lucida Grande"/>
        <a:cs typeface="Lucida Grande"/>
        <a:sym typeface="Lucida Grande"/>
      </a:defRPr>
    </a:lvl3pPr>
    <a:lvl4pPr indent="685800" defTabSz="457200" latinLnBrk="0">
      <a:defRPr sz="2400">
        <a:latin typeface="Lucida Grande"/>
        <a:ea typeface="Lucida Grande"/>
        <a:cs typeface="Lucida Grande"/>
        <a:sym typeface="Lucida Grande"/>
      </a:defRPr>
    </a:lvl4pPr>
    <a:lvl5pPr indent="914400" defTabSz="457200" latinLnBrk="0">
      <a:defRPr sz="2400">
        <a:latin typeface="Lucida Grande"/>
        <a:ea typeface="Lucida Grande"/>
        <a:cs typeface="Lucida Grande"/>
        <a:sym typeface="Lucida Grande"/>
      </a:defRPr>
    </a:lvl5pPr>
    <a:lvl6pPr indent="1143000" defTabSz="457200" latinLnBrk="0">
      <a:defRPr sz="2400">
        <a:latin typeface="Lucida Grande"/>
        <a:ea typeface="Lucida Grande"/>
        <a:cs typeface="Lucida Grande"/>
        <a:sym typeface="Lucida Grande"/>
      </a:defRPr>
    </a:lvl6pPr>
    <a:lvl7pPr indent="1371600" defTabSz="457200" latinLnBrk="0">
      <a:defRPr sz="2400">
        <a:latin typeface="Lucida Grande"/>
        <a:ea typeface="Lucida Grande"/>
        <a:cs typeface="Lucida Grande"/>
        <a:sym typeface="Lucida Grande"/>
      </a:defRPr>
    </a:lvl7pPr>
    <a:lvl8pPr indent="1600200" defTabSz="457200" latinLnBrk="0">
      <a:defRPr sz="2400">
        <a:latin typeface="Lucida Grande"/>
        <a:ea typeface="Lucida Grande"/>
        <a:cs typeface="Lucida Grande"/>
        <a:sym typeface="Lucida Grande"/>
      </a:defRPr>
    </a:lvl8pPr>
    <a:lvl9pPr indent="1828800" defTabSz="457200" latinLnBrk="0">
      <a:defRPr sz="2400">
        <a:latin typeface="Lucida Grande"/>
        <a:ea typeface="Lucida Grande"/>
        <a:cs typeface="Lucida Grande"/>
        <a:sym typeface="Lucida Grand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ítulo y subtítulo">
    <p:spTree>
      <p:nvGrpSpPr>
        <p:cNvPr id="1" name=""/>
        <p:cNvGrpSpPr/>
        <p:nvPr/>
      </p:nvGrpSpPr>
      <p:grpSpPr>
        <a:xfrm>
          <a:off x="0" y="0"/>
          <a:ext cx="0" cy="0"/>
          <a:chOff x="0" y="0"/>
          <a:chExt cx="0" cy="0"/>
        </a:xfrm>
      </p:grpSpPr>
      <p:sp>
        <p:nvSpPr>
          <p:cNvPr id="11" name="Texto del título"/>
          <p:cNvSpPr txBox="1"/>
          <p:nvPr>
            <p:ph type="title"/>
          </p:nvPr>
        </p:nvSpPr>
        <p:spPr>
          <a:xfrm>
            <a:off x="6346056" y="4195662"/>
            <a:ext cx="5595888" cy="1591339"/>
          </a:xfrm>
          <a:prstGeom prst="rect">
            <a:avLst/>
          </a:prstGeom>
        </p:spPr>
        <p:txBody>
          <a:bodyPr anchor="b"/>
          <a:lstStyle>
            <a:lvl1pPr>
              <a:defRPr b="1" sz="5600">
                <a:latin typeface="Helvetica Neue"/>
                <a:ea typeface="Helvetica Neue"/>
                <a:cs typeface="Helvetica Neue"/>
                <a:sym typeface="Helvetica Neue"/>
              </a:defRPr>
            </a:lvl1pPr>
          </a:lstStyle>
          <a:p>
            <a:pPr/>
            <a:r>
              <a:t>Texto del título</a:t>
            </a:r>
          </a:p>
        </p:txBody>
      </p:sp>
      <p:sp>
        <p:nvSpPr>
          <p:cNvPr id="12" name="Número de diapositiva"/>
          <p:cNvSpPr txBox="1"/>
          <p:nvPr>
            <p:ph type="sldNum" sz="quarter" idx="2"/>
          </p:nvPr>
        </p:nvSpPr>
        <p:spPr>
          <a:xfrm>
            <a:off x="15519302" y="10389691"/>
            <a:ext cx="317571" cy="317900"/>
          </a:xfrm>
          <a:prstGeom prst="rect">
            <a:avLst/>
          </a:prstGeom>
        </p:spPr>
        <p:txBody>
          <a:bodyPr/>
          <a:lstStyle>
            <a:lvl1pPr algn="r">
              <a:defRPr b="1" i="0" sz="1400">
                <a:solidFill>
                  <a:srgbClr val="FFFFFF">
                    <a:alpha val="70000"/>
                  </a:srgbClr>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viñetas">
    <p:spTree>
      <p:nvGrpSpPr>
        <p:cNvPr id="1" name=""/>
        <p:cNvGrpSpPr/>
        <p:nvPr/>
      </p:nvGrpSpPr>
      <p:grpSpPr>
        <a:xfrm>
          <a:off x="0" y="0"/>
          <a:ext cx="0" cy="0"/>
          <a:chOff x="0" y="0"/>
          <a:chExt cx="0" cy="0"/>
        </a:xfrm>
      </p:grpSpPr>
      <p:sp>
        <p:nvSpPr>
          <p:cNvPr id="19" name="Texto del título"/>
          <p:cNvSpPr txBox="1"/>
          <p:nvPr>
            <p:ph type="title"/>
          </p:nvPr>
        </p:nvSpPr>
        <p:spPr>
          <a:xfrm>
            <a:off x="6552713" y="796335"/>
            <a:ext cx="5182574" cy="1353730"/>
          </a:xfrm>
          <a:prstGeom prst="rect">
            <a:avLst/>
          </a:prstGeom>
        </p:spPr>
        <p:txBody>
          <a:bodyPr/>
          <a:lstStyle/>
          <a:p>
            <a:pPr/>
            <a:r>
              <a:t>Texto del título</a:t>
            </a:r>
          </a:p>
        </p:txBody>
      </p:sp>
      <p:sp>
        <p:nvSpPr>
          <p:cNvPr id="20" name="Nivel de texto 1…"/>
          <p:cNvSpPr txBox="1"/>
          <p:nvPr>
            <p:ph type="body" idx="1"/>
          </p:nvPr>
        </p:nvSpPr>
        <p:spPr>
          <a:xfrm>
            <a:off x="1015562" y="2480378"/>
            <a:ext cx="16515830" cy="7783847"/>
          </a:xfrm>
          <a:prstGeom prst="rect">
            <a:avLst/>
          </a:prstGeom>
        </p:spPr>
        <p:txBody>
          <a:bodyPr/>
          <a:lstStyle>
            <a:lvl1pPr>
              <a:defRPr sz="3900"/>
            </a:lvl1pPr>
            <a:lvl2pPr>
              <a:defRPr sz="3900"/>
            </a:lvl2pPr>
            <a:lvl3pPr>
              <a:defRPr sz="3900"/>
            </a:lvl3pPr>
            <a:lvl4pPr>
              <a:defRPr sz="3900"/>
            </a:lvl4pPr>
            <a:lvl5pPr>
              <a:defRPr sz="3900"/>
            </a:lvl5pPr>
          </a:lstStyle>
          <a:p>
            <a:pPr/>
            <a:r>
              <a:t>Nivel de texto 1</a:t>
            </a:r>
          </a:p>
          <a:p>
            <a:pPr lvl="1"/>
            <a:r>
              <a:t>Nivel de texto 2</a:t>
            </a:r>
          </a:p>
          <a:p>
            <a:pPr lvl="2"/>
            <a:r>
              <a:t>Nivel de texto 3</a:t>
            </a:r>
          </a:p>
          <a:p>
            <a:pPr lvl="3"/>
            <a:r>
              <a:t>Nivel de texto 4</a:t>
            </a:r>
          </a:p>
          <a:p>
            <a:pPr lvl="4"/>
            <a:r>
              <a:t>Nivel de texto 5</a:t>
            </a:r>
          </a:p>
        </p:txBody>
      </p:sp>
      <p:sp>
        <p:nvSpPr>
          <p:cNvPr id="21" name="Número de diapositiva"/>
          <p:cNvSpPr txBox="1"/>
          <p:nvPr>
            <p:ph type="sldNum" sz="quarter" idx="2"/>
          </p:nvPr>
        </p:nvSpPr>
        <p:spPr>
          <a:xfrm>
            <a:off x="17576003" y="10711115"/>
            <a:ext cx="289326" cy="28069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centrado">
    <p:spTree>
      <p:nvGrpSpPr>
        <p:cNvPr id="1" name=""/>
        <p:cNvGrpSpPr/>
        <p:nvPr/>
      </p:nvGrpSpPr>
      <p:grpSpPr>
        <a:xfrm>
          <a:off x="0" y="0"/>
          <a:ext cx="0" cy="0"/>
          <a:chOff x="0" y="0"/>
          <a:chExt cx="0" cy="0"/>
        </a:xfrm>
      </p:grpSpPr>
      <p:sp>
        <p:nvSpPr>
          <p:cNvPr id="28" name="Texto del título"/>
          <p:cNvSpPr txBox="1"/>
          <p:nvPr>
            <p:ph type="title"/>
          </p:nvPr>
        </p:nvSpPr>
        <p:spPr>
          <a:xfrm>
            <a:off x="6922946" y="4422757"/>
            <a:ext cx="4442108" cy="1203804"/>
          </a:xfrm>
          <a:prstGeom prst="rect">
            <a:avLst/>
          </a:prstGeom>
        </p:spPr>
        <p:txBody>
          <a:bodyPr/>
          <a:lstStyle/>
          <a:p>
            <a:pPr/>
            <a:r>
              <a:t>Texto del título</a:t>
            </a:r>
          </a:p>
        </p:txBody>
      </p:sp>
      <p:sp>
        <p:nvSpPr>
          <p:cNvPr id="29" name="Número de diapositiva"/>
          <p:cNvSpPr txBox="1"/>
          <p:nvPr>
            <p:ph type="sldNum" sz="quarter" idx="2"/>
          </p:nvPr>
        </p:nvSpPr>
        <p:spPr>
          <a:xfrm>
            <a:off x="17478351" y="10711115"/>
            <a:ext cx="289326" cy="28069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blanco">
    <p:spTree>
      <p:nvGrpSpPr>
        <p:cNvPr id="1" name=""/>
        <p:cNvGrpSpPr/>
        <p:nvPr/>
      </p:nvGrpSpPr>
      <p:grpSpPr>
        <a:xfrm>
          <a:off x="0" y="0"/>
          <a:ext cx="0" cy="0"/>
          <a:chOff x="0" y="0"/>
          <a:chExt cx="0" cy="0"/>
        </a:xfrm>
      </p:grpSpPr>
      <p:sp>
        <p:nvSpPr>
          <p:cNvPr id="36" name="Número de diapositiva"/>
          <p:cNvSpPr txBox="1"/>
          <p:nvPr>
            <p:ph type="sldNum" sz="quarter" idx="2"/>
          </p:nvPr>
        </p:nvSpPr>
        <p:spPr>
          <a:xfrm>
            <a:off x="17496421" y="10711115"/>
            <a:ext cx="289327" cy="28069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viñetas">
    <p:spTree>
      <p:nvGrpSpPr>
        <p:cNvPr id="1" name=""/>
        <p:cNvGrpSpPr/>
        <p:nvPr/>
      </p:nvGrpSpPr>
      <p:grpSpPr>
        <a:xfrm>
          <a:off x="0" y="0"/>
          <a:ext cx="0" cy="0"/>
          <a:chOff x="0" y="0"/>
          <a:chExt cx="0" cy="0"/>
        </a:xfrm>
      </p:grpSpPr>
      <p:sp>
        <p:nvSpPr>
          <p:cNvPr id="43" name="Texto del título"/>
          <p:cNvSpPr txBox="1"/>
          <p:nvPr>
            <p:ph type="title"/>
          </p:nvPr>
        </p:nvSpPr>
        <p:spPr>
          <a:prstGeom prst="rect">
            <a:avLst/>
          </a:prstGeom>
        </p:spPr>
        <p:txBody>
          <a:bodyPr/>
          <a:lstStyle/>
          <a:p>
            <a:pPr/>
            <a:r>
              <a:t>Texto del título</a:t>
            </a:r>
          </a:p>
        </p:txBody>
      </p:sp>
      <p:sp>
        <p:nvSpPr>
          <p:cNvPr id="44"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4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o del título"/>
          <p:cNvSpPr txBox="1"/>
          <p:nvPr>
            <p:ph type="title"/>
          </p:nvPr>
        </p:nvSpPr>
        <p:spPr>
          <a:xfrm>
            <a:off x="1015562" y="690718"/>
            <a:ext cx="16515830" cy="1353730"/>
          </a:xfrm>
          <a:prstGeom prst="rect">
            <a:avLst/>
          </a:prstGeom>
          <a:ln w="3175">
            <a:miter lim="400000"/>
          </a:ln>
          <a:extLst>
            <a:ext uri="{C572A759-6A51-4108-AA02-DFA0A04FC94B}">
              <ma14:wrappingTextBoxFlag xmlns:ma14="http://schemas.microsoft.com/office/mac/drawingml/2011/main" val="1"/>
            </a:ext>
          </a:extLst>
        </p:spPr>
        <p:txBody>
          <a:bodyPr lIns="53578" tIns="53578" rIns="53578" bIns="53578" anchor="ctr">
            <a:normAutofit fontScale="100000" lnSpcReduction="0"/>
          </a:bodyPr>
          <a:lstStyle/>
          <a:p>
            <a:pPr/>
            <a:r>
              <a:t>Texto del título</a:t>
            </a:r>
          </a:p>
        </p:txBody>
      </p:sp>
      <p:sp>
        <p:nvSpPr>
          <p:cNvPr id="3" name="Nivel de texto 1…"/>
          <p:cNvSpPr txBox="1"/>
          <p:nvPr>
            <p:ph type="body" idx="1"/>
          </p:nvPr>
        </p:nvSpPr>
        <p:spPr>
          <a:xfrm>
            <a:off x="1015562" y="2172874"/>
            <a:ext cx="16515830" cy="7783848"/>
          </a:xfrm>
          <a:prstGeom prst="rect">
            <a:avLst/>
          </a:prstGeom>
          <a:ln w="3175">
            <a:miter lim="400000"/>
          </a:ln>
          <a:extLst>
            <a:ext uri="{C572A759-6A51-4108-AA02-DFA0A04FC94B}">
              <ma14:wrappingTextBoxFlag xmlns:ma14="http://schemas.microsoft.com/office/mac/drawingml/2011/main" val="1"/>
            </a:ext>
          </a:extLst>
        </p:spPr>
        <p:txBody>
          <a:bodyPr lIns="53578" tIns="53578" rIns="53578" bIns="53578">
            <a:normAutofit fontScale="100000" lnSpcReduction="0"/>
          </a:bodyPr>
          <a:lstStyle>
            <a:lvl2pPr>
              <a:spcBef>
                <a:spcPts val="800"/>
              </a:spcBef>
            </a:lvl2pPr>
            <a:lvl3pPr>
              <a:spcBef>
                <a:spcPts val="800"/>
              </a:spcBef>
            </a:lvl3pPr>
            <a:lvl4pPr>
              <a:spcBef>
                <a:spcPts val="800"/>
              </a:spcBef>
            </a:lvl4pPr>
            <a:lvl5pPr>
              <a:spcBef>
                <a:spcPts val="800"/>
              </a:spcBef>
            </a:lvl5pPr>
          </a:lstStyle>
          <a:p>
            <a:pPr/>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p:nvPr>
            <p:ph type="sldNum" sz="quarter" idx="2"/>
          </p:nvPr>
        </p:nvSpPr>
        <p:spPr>
          <a:xfrm>
            <a:off x="17555418" y="10711115"/>
            <a:ext cx="289326" cy="280690"/>
          </a:xfrm>
          <a:prstGeom prst="rect">
            <a:avLst/>
          </a:prstGeom>
          <a:ln w="3175">
            <a:miter lim="400000"/>
          </a:ln>
        </p:spPr>
        <p:txBody>
          <a:bodyPr wrap="none" lIns="53578" tIns="53578" rIns="53578" bIns="53578">
            <a:spAutoFit/>
          </a:bodyPr>
          <a:lstStyle>
            <a:lvl1pPr>
              <a:defRPr i="1"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l" defTabSz="584200" latinLnBrk="0">
        <a:lnSpc>
          <a:spcPct val="100000"/>
        </a:lnSpc>
        <a:spcBef>
          <a:spcPts val="0"/>
        </a:spcBef>
        <a:spcAft>
          <a:spcPts val="0"/>
        </a:spcAft>
        <a:buClrTx/>
        <a:buSzTx/>
        <a:buFontTx/>
        <a:buNone/>
        <a:tabLst/>
        <a:defRPr b="0" baseline="0" cap="none" i="0" spc="0" strike="noStrike" sz="4800" u="none">
          <a:solidFill>
            <a:srgbClr val="000000"/>
          </a:solidFill>
          <a:uFillTx/>
          <a:latin typeface="+mj-lt"/>
          <a:ea typeface="+mj-ea"/>
          <a:cs typeface="+mj-cs"/>
          <a:sym typeface="Helvetica Neue Medium"/>
        </a:defRPr>
      </a:lvl1pPr>
      <a:lvl2pPr marL="0" marR="0" indent="228600" algn="l" defTabSz="584200" latinLnBrk="0">
        <a:lnSpc>
          <a:spcPct val="100000"/>
        </a:lnSpc>
        <a:spcBef>
          <a:spcPts val="0"/>
        </a:spcBef>
        <a:spcAft>
          <a:spcPts val="0"/>
        </a:spcAft>
        <a:buClrTx/>
        <a:buSzTx/>
        <a:buFontTx/>
        <a:buNone/>
        <a:tabLst/>
        <a:defRPr b="0" baseline="0" cap="none" i="0" spc="0" strike="noStrike" sz="4800" u="none">
          <a:solidFill>
            <a:srgbClr val="000000"/>
          </a:solidFill>
          <a:uFillTx/>
          <a:latin typeface="+mj-lt"/>
          <a:ea typeface="+mj-ea"/>
          <a:cs typeface="+mj-cs"/>
          <a:sym typeface="Helvetica Neue Medium"/>
        </a:defRPr>
      </a:lvl2pPr>
      <a:lvl3pPr marL="0" marR="0" indent="457200" algn="l" defTabSz="584200" latinLnBrk="0">
        <a:lnSpc>
          <a:spcPct val="100000"/>
        </a:lnSpc>
        <a:spcBef>
          <a:spcPts val="0"/>
        </a:spcBef>
        <a:spcAft>
          <a:spcPts val="0"/>
        </a:spcAft>
        <a:buClrTx/>
        <a:buSzTx/>
        <a:buFontTx/>
        <a:buNone/>
        <a:tabLst/>
        <a:defRPr b="0" baseline="0" cap="none" i="0" spc="0" strike="noStrike" sz="4800" u="none">
          <a:solidFill>
            <a:srgbClr val="000000"/>
          </a:solidFill>
          <a:uFillTx/>
          <a:latin typeface="+mj-lt"/>
          <a:ea typeface="+mj-ea"/>
          <a:cs typeface="+mj-cs"/>
          <a:sym typeface="Helvetica Neue Medium"/>
        </a:defRPr>
      </a:lvl3pPr>
      <a:lvl4pPr marL="0" marR="0" indent="685800" algn="l" defTabSz="584200" latinLnBrk="0">
        <a:lnSpc>
          <a:spcPct val="100000"/>
        </a:lnSpc>
        <a:spcBef>
          <a:spcPts val="0"/>
        </a:spcBef>
        <a:spcAft>
          <a:spcPts val="0"/>
        </a:spcAft>
        <a:buClrTx/>
        <a:buSzTx/>
        <a:buFontTx/>
        <a:buNone/>
        <a:tabLst/>
        <a:defRPr b="0" baseline="0" cap="none" i="0" spc="0" strike="noStrike" sz="4800" u="none">
          <a:solidFill>
            <a:srgbClr val="000000"/>
          </a:solidFill>
          <a:uFillTx/>
          <a:latin typeface="+mj-lt"/>
          <a:ea typeface="+mj-ea"/>
          <a:cs typeface="+mj-cs"/>
          <a:sym typeface="Helvetica Neue Medium"/>
        </a:defRPr>
      </a:lvl4pPr>
      <a:lvl5pPr marL="0" marR="0" indent="914400" algn="l" defTabSz="584200" latinLnBrk="0">
        <a:lnSpc>
          <a:spcPct val="100000"/>
        </a:lnSpc>
        <a:spcBef>
          <a:spcPts val="0"/>
        </a:spcBef>
        <a:spcAft>
          <a:spcPts val="0"/>
        </a:spcAft>
        <a:buClrTx/>
        <a:buSzTx/>
        <a:buFontTx/>
        <a:buNone/>
        <a:tabLst/>
        <a:defRPr b="0" baseline="0" cap="none" i="0" spc="0" strike="noStrike" sz="4800" u="none">
          <a:solidFill>
            <a:srgbClr val="000000"/>
          </a:solidFill>
          <a:uFillTx/>
          <a:latin typeface="+mj-lt"/>
          <a:ea typeface="+mj-ea"/>
          <a:cs typeface="+mj-cs"/>
          <a:sym typeface="Helvetica Neue Medium"/>
        </a:defRPr>
      </a:lvl5pPr>
      <a:lvl6pPr marL="0" marR="0" indent="1143000" algn="l" defTabSz="584200" latinLnBrk="0">
        <a:lnSpc>
          <a:spcPct val="100000"/>
        </a:lnSpc>
        <a:spcBef>
          <a:spcPts val="0"/>
        </a:spcBef>
        <a:spcAft>
          <a:spcPts val="0"/>
        </a:spcAft>
        <a:buClrTx/>
        <a:buSzTx/>
        <a:buFontTx/>
        <a:buNone/>
        <a:tabLst/>
        <a:defRPr b="0" baseline="0" cap="none" i="0" spc="0" strike="noStrike" sz="4800" u="none">
          <a:solidFill>
            <a:srgbClr val="000000"/>
          </a:solidFill>
          <a:uFillTx/>
          <a:latin typeface="+mj-lt"/>
          <a:ea typeface="+mj-ea"/>
          <a:cs typeface="+mj-cs"/>
          <a:sym typeface="Helvetica Neue Medium"/>
        </a:defRPr>
      </a:lvl6pPr>
      <a:lvl7pPr marL="0" marR="0" indent="1371600" algn="l" defTabSz="584200" latinLnBrk="0">
        <a:lnSpc>
          <a:spcPct val="100000"/>
        </a:lnSpc>
        <a:spcBef>
          <a:spcPts val="0"/>
        </a:spcBef>
        <a:spcAft>
          <a:spcPts val="0"/>
        </a:spcAft>
        <a:buClrTx/>
        <a:buSzTx/>
        <a:buFontTx/>
        <a:buNone/>
        <a:tabLst/>
        <a:defRPr b="0" baseline="0" cap="none" i="0" spc="0" strike="noStrike" sz="4800" u="none">
          <a:solidFill>
            <a:srgbClr val="000000"/>
          </a:solidFill>
          <a:uFillTx/>
          <a:latin typeface="+mj-lt"/>
          <a:ea typeface="+mj-ea"/>
          <a:cs typeface="+mj-cs"/>
          <a:sym typeface="Helvetica Neue Medium"/>
        </a:defRPr>
      </a:lvl7pPr>
      <a:lvl8pPr marL="0" marR="0" indent="1600200" algn="l" defTabSz="584200" latinLnBrk="0">
        <a:lnSpc>
          <a:spcPct val="100000"/>
        </a:lnSpc>
        <a:spcBef>
          <a:spcPts val="0"/>
        </a:spcBef>
        <a:spcAft>
          <a:spcPts val="0"/>
        </a:spcAft>
        <a:buClrTx/>
        <a:buSzTx/>
        <a:buFontTx/>
        <a:buNone/>
        <a:tabLst/>
        <a:defRPr b="0" baseline="0" cap="none" i="0" spc="0" strike="noStrike" sz="4800" u="none">
          <a:solidFill>
            <a:srgbClr val="000000"/>
          </a:solidFill>
          <a:uFillTx/>
          <a:latin typeface="+mj-lt"/>
          <a:ea typeface="+mj-ea"/>
          <a:cs typeface="+mj-cs"/>
          <a:sym typeface="Helvetica Neue Medium"/>
        </a:defRPr>
      </a:lvl8pPr>
      <a:lvl9pPr marL="0" marR="0" indent="1828800" algn="l" defTabSz="584200" latinLnBrk="0">
        <a:lnSpc>
          <a:spcPct val="100000"/>
        </a:lnSpc>
        <a:spcBef>
          <a:spcPts val="0"/>
        </a:spcBef>
        <a:spcAft>
          <a:spcPts val="0"/>
        </a:spcAft>
        <a:buClrTx/>
        <a:buSzTx/>
        <a:buFontTx/>
        <a:buNone/>
        <a:tabLst/>
        <a:defRPr b="0" baseline="0" cap="none" i="0" spc="0" strike="noStrike" sz="4800" u="none">
          <a:solidFill>
            <a:srgbClr val="000000"/>
          </a:solidFill>
          <a:uFillTx/>
          <a:latin typeface="+mj-lt"/>
          <a:ea typeface="+mj-ea"/>
          <a:cs typeface="+mj-cs"/>
          <a:sym typeface="Helvetica Neue Medium"/>
        </a:defRPr>
      </a:lvl9pPr>
    </p:titleStyle>
    <p:bodyStyle>
      <a:lvl1pPr marL="468923" marR="0" indent="-468923" algn="l" defTabSz="584200" rtl="0" latinLnBrk="0">
        <a:lnSpc>
          <a:spcPct val="100000"/>
        </a:lnSpc>
        <a:spcBef>
          <a:spcPts val="2400"/>
        </a:spcBef>
        <a:spcAft>
          <a:spcPts val="0"/>
        </a:spcAft>
        <a:buClrTx/>
        <a:buSzPct val="125000"/>
        <a:buFontTx/>
        <a:buChar char="•"/>
        <a:tabLst/>
        <a:defRPr b="0" baseline="0" cap="none" i="0" spc="0" strike="noStrike" sz="3000" u="none">
          <a:solidFill>
            <a:srgbClr val="000000"/>
          </a:solidFill>
          <a:uFillTx/>
          <a:latin typeface="Helvetica Neue"/>
          <a:ea typeface="Helvetica Neue"/>
          <a:cs typeface="Helvetica Neue"/>
          <a:sym typeface="Helvetica Neue"/>
        </a:defRPr>
      </a:lvl1pPr>
      <a:lvl2pPr marL="913423" marR="0" indent="-468923" algn="l" defTabSz="584200" rtl="0" latinLnBrk="0">
        <a:lnSpc>
          <a:spcPct val="100000"/>
        </a:lnSpc>
        <a:spcBef>
          <a:spcPts val="2400"/>
        </a:spcBef>
        <a:spcAft>
          <a:spcPts val="0"/>
        </a:spcAft>
        <a:buClrTx/>
        <a:buSzPct val="125000"/>
        <a:buFontTx/>
        <a:buChar char="•"/>
        <a:tabLst/>
        <a:defRPr b="0" baseline="0" cap="none" i="0" spc="0" strike="noStrike" sz="3000" u="none">
          <a:solidFill>
            <a:srgbClr val="000000"/>
          </a:solidFill>
          <a:uFillTx/>
          <a:latin typeface="Helvetica Neue"/>
          <a:ea typeface="Helvetica Neue"/>
          <a:cs typeface="Helvetica Neue"/>
          <a:sym typeface="Helvetica Neue"/>
        </a:defRPr>
      </a:lvl2pPr>
      <a:lvl3pPr marL="1357923" marR="0" indent="-468923" algn="l" defTabSz="584200" rtl="0" latinLnBrk="0">
        <a:lnSpc>
          <a:spcPct val="100000"/>
        </a:lnSpc>
        <a:spcBef>
          <a:spcPts val="2400"/>
        </a:spcBef>
        <a:spcAft>
          <a:spcPts val="0"/>
        </a:spcAft>
        <a:buClrTx/>
        <a:buSzPct val="125000"/>
        <a:buFontTx/>
        <a:buChar char="•"/>
        <a:tabLst/>
        <a:defRPr b="0" baseline="0" cap="none" i="0" spc="0" strike="noStrike" sz="3000" u="none">
          <a:solidFill>
            <a:srgbClr val="000000"/>
          </a:solidFill>
          <a:uFillTx/>
          <a:latin typeface="Helvetica Neue"/>
          <a:ea typeface="Helvetica Neue"/>
          <a:cs typeface="Helvetica Neue"/>
          <a:sym typeface="Helvetica Neue"/>
        </a:defRPr>
      </a:lvl3pPr>
      <a:lvl4pPr marL="1802423" marR="0" indent="-468923" algn="l" defTabSz="584200" rtl="0" latinLnBrk="0">
        <a:lnSpc>
          <a:spcPct val="100000"/>
        </a:lnSpc>
        <a:spcBef>
          <a:spcPts val="2400"/>
        </a:spcBef>
        <a:spcAft>
          <a:spcPts val="0"/>
        </a:spcAft>
        <a:buClrTx/>
        <a:buSzPct val="125000"/>
        <a:buFontTx/>
        <a:buChar char="•"/>
        <a:tabLst/>
        <a:defRPr b="0" baseline="0" cap="none" i="0" spc="0" strike="noStrike" sz="3000" u="none">
          <a:solidFill>
            <a:srgbClr val="000000"/>
          </a:solidFill>
          <a:uFillTx/>
          <a:latin typeface="Helvetica Neue"/>
          <a:ea typeface="Helvetica Neue"/>
          <a:cs typeface="Helvetica Neue"/>
          <a:sym typeface="Helvetica Neue"/>
        </a:defRPr>
      </a:lvl4pPr>
      <a:lvl5pPr marL="2246923" marR="0" indent="-468923" algn="l" defTabSz="584200" rtl="0" latinLnBrk="0">
        <a:lnSpc>
          <a:spcPct val="100000"/>
        </a:lnSpc>
        <a:spcBef>
          <a:spcPts val="2400"/>
        </a:spcBef>
        <a:spcAft>
          <a:spcPts val="0"/>
        </a:spcAft>
        <a:buClrTx/>
        <a:buSzPct val="125000"/>
        <a:buFontTx/>
        <a:buChar char="•"/>
        <a:tabLst/>
        <a:defRPr b="0" baseline="0" cap="none" i="0" spc="0" strike="noStrike" sz="3000" u="none">
          <a:solidFill>
            <a:srgbClr val="000000"/>
          </a:solidFill>
          <a:uFillTx/>
          <a:latin typeface="Helvetica Neue"/>
          <a:ea typeface="Helvetica Neue"/>
          <a:cs typeface="Helvetica Neue"/>
          <a:sym typeface="Helvetica Neue"/>
        </a:defRPr>
      </a:lvl5pPr>
      <a:lvl6pPr marL="2691423" marR="0" indent="-468923" algn="l" defTabSz="584200" rtl="0" latinLnBrk="0">
        <a:lnSpc>
          <a:spcPct val="100000"/>
        </a:lnSpc>
        <a:spcBef>
          <a:spcPts val="2400"/>
        </a:spcBef>
        <a:spcAft>
          <a:spcPts val="0"/>
        </a:spcAft>
        <a:buClrTx/>
        <a:buSzPct val="125000"/>
        <a:buFontTx/>
        <a:buChar char="•"/>
        <a:tabLst/>
        <a:defRPr b="0" baseline="0" cap="none" i="0" spc="0" strike="noStrike" sz="3000" u="none">
          <a:solidFill>
            <a:srgbClr val="000000"/>
          </a:solidFill>
          <a:uFillTx/>
          <a:latin typeface="Helvetica Neue"/>
          <a:ea typeface="Helvetica Neue"/>
          <a:cs typeface="Helvetica Neue"/>
          <a:sym typeface="Helvetica Neue"/>
        </a:defRPr>
      </a:lvl6pPr>
      <a:lvl7pPr marL="3135923" marR="0" indent="-468923" algn="l" defTabSz="584200" rtl="0" latinLnBrk="0">
        <a:lnSpc>
          <a:spcPct val="100000"/>
        </a:lnSpc>
        <a:spcBef>
          <a:spcPts val="2400"/>
        </a:spcBef>
        <a:spcAft>
          <a:spcPts val="0"/>
        </a:spcAft>
        <a:buClrTx/>
        <a:buSzPct val="125000"/>
        <a:buFontTx/>
        <a:buChar char="•"/>
        <a:tabLst/>
        <a:defRPr b="0" baseline="0" cap="none" i="0" spc="0" strike="noStrike" sz="3000" u="none">
          <a:solidFill>
            <a:srgbClr val="000000"/>
          </a:solidFill>
          <a:uFillTx/>
          <a:latin typeface="Helvetica Neue"/>
          <a:ea typeface="Helvetica Neue"/>
          <a:cs typeface="Helvetica Neue"/>
          <a:sym typeface="Helvetica Neue"/>
        </a:defRPr>
      </a:lvl7pPr>
      <a:lvl8pPr marL="3580422" marR="0" indent="-468922" algn="l" defTabSz="584200" rtl="0" latinLnBrk="0">
        <a:lnSpc>
          <a:spcPct val="100000"/>
        </a:lnSpc>
        <a:spcBef>
          <a:spcPts val="2400"/>
        </a:spcBef>
        <a:spcAft>
          <a:spcPts val="0"/>
        </a:spcAft>
        <a:buClrTx/>
        <a:buSzPct val="125000"/>
        <a:buFontTx/>
        <a:buChar char="•"/>
        <a:tabLst/>
        <a:defRPr b="0" baseline="0" cap="none" i="0" spc="0" strike="noStrike" sz="3000" u="none">
          <a:solidFill>
            <a:srgbClr val="000000"/>
          </a:solidFill>
          <a:uFillTx/>
          <a:latin typeface="Helvetica Neue"/>
          <a:ea typeface="Helvetica Neue"/>
          <a:cs typeface="Helvetica Neue"/>
          <a:sym typeface="Helvetica Neue"/>
        </a:defRPr>
      </a:lvl8pPr>
      <a:lvl9pPr marL="4024922" marR="0" indent="-468922" algn="l" defTabSz="584200" rtl="0" latinLnBrk="0">
        <a:lnSpc>
          <a:spcPct val="100000"/>
        </a:lnSpc>
        <a:spcBef>
          <a:spcPts val="2400"/>
        </a:spcBef>
        <a:spcAft>
          <a:spcPts val="0"/>
        </a:spcAft>
        <a:buClrTx/>
        <a:buSzPct val="125000"/>
        <a:buFontTx/>
        <a:buChar char="•"/>
        <a:tabLst/>
        <a:defRPr b="0" baseline="0" cap="none" i="0" spc="0" strike="noStrike" sz="3000" u="none">
          <a:solidFill>
            <a:srgbClr val="000000"/>
          </a:solidFill>
          <a:uFillTx/>
          <a:latin typeface="Helvetica Neue"/>
          <a:ea typeface="Helvetica Neue"/>
          <a:cs typeface="Helvetica Neue"/>
          <a:sym typeface="Helvetica Neue"/>
        </a:defRPr>
      </a:lvl9pPr>
    </p:bodyStyle>
    <p:otherStyle>
      <a:lvl1pPr marL="0" marR="0" indent="0" algn="l" defTabSz="58420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Helvetica Neue"/>
        </a:defRPr>
      </a:lvl1pPr>
      <a:lvl2pPr marL="0" marR="0" indent="228600" algn="l" defTabSz="58420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Helvetica Neue"/>
        </a:defRPr>
      </a:lvl2pPr>
      <a:lvl3pPr marL="0" marR="0" indent="457200" algn="l" defTabSz="58420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Helvetica Neue"/>
        </a:defRPr>
      </a:lvl3pPr>
      <a:lvl4pPr marL="0" marR="0" indent="685800" algn="l" defTabSz="58420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Helvetica Neue"/>
        </a:defRPr>
      </a:lvl4pPr>
      <a:lvl5pPr marL="0" marR="0" indent="914400" algn="l" defTabSz="58420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Helvetica Neue"/>
        </a:defRPr>
      </a:lvl5pPr>
      <a:lvl6pPr marL="0" marR="0" indent="1143000" algn="l" defTabSz="58420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Helvetica Neue"/>
        </a:defRPr>
      </a:lvl6pPr>
      <a:lvl7pPr marL="0" marR="0" indent="1371600" algn="l" defTabSz="58420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Helvetica Neue"/>
        </a:defRPr>
      </a:lvl7pPr>
      <a:lvl8pPr marL="0" marR="0" indent="1600200" algn="l" defTabSz="58420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Helvetica Neue"/>
        </a:defRPr>
      </a:lvl8pPr>
      <a:lvl9pPr marL="0" marR="0" indent="1828800" algn="l" defTabSz="584200" latinLnBrk="0">
        <a:lnSpc>
          <a:spcPct val="100000"/>
        </a:lnSpc>
        <a:spcBef>
          <a:spcPts val="0"/>
        </a:spcBef>
        <a:spcAft>
          <a:spcPts val="0"/>
        </a:spcAft>
        <a:buClrTx/>
        <a:buSzTx/>
        <a:buFontTx/>
        <a:buNone/>
        <a:tabLst/>
        <a:defRPr b="0" baseline="0" cap="none" i="1" spc="0" strike="noStrike" sz="12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tif"/><Relationship Id="rId3"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hyperlink" Target="https://www.jetbrains.com/help/idea/tutorial-introduction-to-refactoring.html" TargetMode="External"/><Relationship Id="rId4" Type="http://schemas.openxmlformats.org/officeDocument/2006/relationships/hyperlink" Target="https://www.jetbrains.com/help/idea/refactoring-source-code.html"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tif"/><Relationship Id="rId3"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Relationship Id="rId3"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 Id="rId3"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tif"/><Relationship Id="rId3"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tif"/><Relationship Id="rId3"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hyperlink" Target="https://codesai.com/cursos/refactoring/"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Relationship Id="rId3" Type="http://schemas.openxmlformats.org/officeDocument/2006/relationships/image" Target="../media/image2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 Id="rId3"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 Id="rId3"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tif"/><Relationship Id="rId3"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tif"/><Relationship Id="rId3" Type="http://schemas.openxmlformats.org/officeDocument/2006/relationships/image" Target="../media/image2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tif"/><Relationship Id="rId3"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domingogallardo/refactoring" TargetMode="External"/><Relationship Id="rId3" Type="http://schemas.openxmlformats.org/officeDocument/2006/relationships/image" Target="../media/image20.tif"/><Relationship Id="rId4" Type="http://schemas.openxmlformats.org/officeDocument/2006/relationships/image" Target="../media/image2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tif"/><Relationship Id="rId3" Type="http://schemas.openxmlformats.org/officeDocument/2006/relationships/image" Target="../media/image28.png"/><Relationship Id="rId4" Type="http://schemas.openxmlformats.org/officeDocument/2006/relationships/image" Target="../media/image22.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tif"/><Relationship Id="rId3" Type="http://schemas.openxmlformats.org/officeDocument/2006/relationships/image" Target="../media/image2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tif"/><Relationship Id="rId3" Type="http://schemas.openxmlformats.org/officeDocument/2006/relationships/image" Target="../media/image3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tif"/><Relationship Id="rId3" Type="http://schemas.openxmlformats.org/officeDocument/2006/relationships/image" Target="../media/image3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tif"/><Relationship Id="rId3" Type="http://schemas.openxmlformats.org/officeDocument/2006/relationships/image" Target="../media/image3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domingogallardo/refactoring/commits/main"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domingogallardo/apuntes-mads/blob/main/apuntes/08-refactoring/refactoring.md" TargetMode="External"/><Relationship Id="rId3" Type="http://schemas.openxmlformats.org/officeDocument/2006/relationships/image" Target="../media/image27.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refactoring.com/catalog/" TargetMode="External"/><Relationship Id="rId3" Type="http://schemas.openxmlformats.org/officeDocument/2006/relationships/image" Target="../media/image1.tif"/><Relationship Id="rId4"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 Id="rId3" Type="http://schemas.openxmlformats.org/officeDocument/2006/relationships/image" Target="../media/image7.png"/><Relationship Id="rId4" Type="http://schemas.openxmlformats.org/officeDocument/2006/relationships/image" Target="../media/image3.tif"/><Relationship Id="rId5"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MADS S8: Refactoring…"/>
          <p:cNvSpPr txBox="1"/>
          <p:nvPr>
            <p:ph type="ctrTitle"/>
          </p:nvPr>
        </p:nvSpPr>
        <p:spPr>
          <a:xfrm>
            <a:off x="4580213" y="3841577"/>
            <a:ext cx="10032005" cy="2887528"/>
          </a:xfrm>
          <a:prstGeom prst="rect">
            <a:avLst/>
          </a:prstGeom>
        </p:spPr>
        <p:txBody>
          <a:bodyPr/>
          <a:lstStyle/>
          <a:p>
            <a:pPr/>
            <a:r>
              <a:t>MADS</a:t>
            </a:r>
            <a:br/>
            <a:r>
              <a:t>S8: Refactoring </a:t>
            </a:r>
          </a:p>
          <a:p>
            <a:pPr/>
            <a:r>
              <a:t>(Bloque 2 - XP)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Pequeños pasos (3)"/>
          <p:cNvSpPr txBox="1"/>
          <p:nvPr>
            <p:ph type="title"/>
          </p:nvPr>
        </p:nvSpPr>
        <p:spPr>
          <a:xfrm>
            <a:off x="3690001" y="962339"/>
            <a:ext cx="9947921" cy="1021722"/>
          </a:xfrm>
          <a:prstGeom prst="rect">
            <a:avLst/>
          </a:prstGeom>
        </p:spPr>
        <p:txBody>
          <a:bodyPr/>
          <a:lstStyle>
            <a:lvl1pPr algn="ctr"/>
          </a:lstStyle>
          <a:p>
            <a:pPr/>
            <a:r>
              <a:t>Pequeños pasos (3)</a:t>
            </a:r>
          </a:p>
        </p:txBody>
      </p:sp>
      <p:sp>
        <p:nvSpPr>
          <p:cNvPr id="124"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25"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123" name="pasted-image.tiff"/>
          <p:cNvGrpSpPr/>
          <p:nvPr/>
        </p:nvGrpSpPr>
        <p:grpSpPr>
          <a:xfrm>
            <a:off x="2590078" y="2519742"/>
            <a:ext cx="13360401" cy="7848601"/>
            <a:chOff x="0" y="0"/>
            <a:chExt cx="13360400" cy="7848600"/>
          </a:xfrm>
        </p:grpSpPr>
        <p:pic>
          <p:nvPicPr>
            <p:cNvPr id="122" name="pasted-image.tiff" descr="pasted-image.tiff"/>
            <p:cNvPicPr>
              <a:picLocks noChangeAspect="1"/>
            </p:cNvPicPr>
            <p:nvPr/>
          </p:nvPicPr>
          <p:blipFill>
            <a:blip r:embed="rId2">
              <a:extLst/>
            </a:blip>
            <a:stretch>
              <a:fillRect/>
            </a:stretch>
          </p:blipFill>
          <p:spPr>
            <a:xfrm>
              <a:off x="127000" y="76200"/>
              <a:ext cx="13106400" cy="7518400"/>
            </a:xfrm>
            <a:prstGeom prst="rect">
              <a:avLst/>
            </a:prstGeom>
            <a:ln>
              <a:noFill/>
            </a:ln>
            <a:effectLst/>
          </p:spPr>
        </p:pic>
        <p:pic>
          <p:nvPicPr>
            <p:cNvPr id="121" name="pasted-image.tiff" descr="pasted-image.tiff"/>
            <p:cNvPicPr>
              <a:picLocks noChangeAspect="0"/>
            </p:cNvPicPr>
            <p:nvPr/>
          </p:nvPicPr>
          <p:blipFill>
            <a:blip r:embed="rId3">
              <a:extLst/>
            </a:blip>
            <a:stretch>
              <a:fillRect/>
            </a:stretch>
          </p:blipFill>
          <p:spPr>
            <a:xfrm>
              <a:off x="0" y="0"/>
              <a:ext cx="13360400" cy="78486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equeños pasos (4)"/>
          <p:cNvSpPr txBox="1"/>
          <p:nvPr>
            <p:ph type="title"/>
          </p:nvPr>
        </p:nvSpPr>
        <p:spPr>
          <a:xfrm>
            <a:off x="3690001" y="962339"/>
            <a:ext cx="9947921" cy="1021722"/>
          </a:xfrm>
          <a:prstGeom prst="rect">
            <a:avLst/>
          </a:prstGeom>
        </p:spPr>
        <p:txBody>
          <a:bodyPr/>
          <a:lstStyle>
            <a:lvl1pPr algn="ctr"/>
          </a:lstStyle>
          <a:p>
            <a:pPr/>
            <a:r>
              <a:t>Pequeños pasos (4)</a:t>
            </a:r>
          </a:p>
        </p:txBody>
      </p:sp>
      <p:sp>
        <p:nvSpPr>
          <p:cNvPr id="133"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34"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132" name="pasted-image.tiff"/>
          <p:cNvGrpSpPr/>
          <p:nvPr/>
        </p:nvGrpSpPr>
        <p:grpSpPr>
          <a:xfrm>
            <a:off x="3352078" y="2202242"/>
            <a:ext cx="11836401" cy="8483601"/>
            <a:chOff x="0" y="0"/>
            <a:chExt cx="11836400" cy="8483600"/>
          </a:xfrm>
        </p:grpSpPr>
        <p:pic>
          <p:nvPicPr>
            <p:cNvPr id="131" name="pasted-image.tiff" descr="pasted-image.tiff"/>
            <p:cNvPicPr>
              <a:picLocks noChangeAspect="1"/>
            </p:cNvPicPr>
            <p:nvPr/>
          </p:nvPicPr>
          <p:blipFill>
            <a:blip r:embed="rId2">
              <a:extLst/>
            </a:blip>
            <a:stretch>
              <a:fillRect/>
            </a:stretch>
          </p:blipFill>
          <p:spPr>
            <a:xfrm>
              <a:off x="127000" y="76200"/>
              <a:ext cx="11582400" cy="8153400"/>
            </a:xfrm>
            <a:prstGeom prst="rect">
              <a:avLst/>
            </a:prstGeom>
            <a:ln>
              <a:noFill/>
            </a:ln>
            <a:effectLst/>
          </p:spPr>
        </p:pic>
        <p:pic>
          <p:nvPicPr>
            <p:cNvPr id="130" name="pasted-image.tiff" descr="pasted-image.tiff"/>
            <p:cNvPicPr>
              <a:picLocks noChangeAspect="0"/>
            </p:cNvPicPr>
            <p:nvPr/>
          </p:nvPicPr>
          <p:blipFill>
            <a:blip r:embed="rId3">
              <a:extLst/>
            </a:blip>
            <a:stretch>
              <a:fillRect/>
            </a:stretch>
          </p:blipFill>
          <p:spPr>
            <a:xfrm>
              <a:off x="0" y="0"/>
              <a:ext cx="11836400" cy="84836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Refactorización en los IDEs"/>
          <p:cNvSpPr txBox="1"/>
          <p:nvPr>
            <p:ph type="title"/>
          </p:nvPr>
        </p:nvSpPr>
        <p:spPr>
          <a:xfrm>
            <a:off x="3690001" y="962339"/>
            <a:ext cx="9947921" cy="1021722"/>
          </a:xfrm>
          <a:prstGeom prst="rect">
            <a:avLst/>
          </a:prstGeom>
        </p:spPr>
        <p:txBody>
          <a:bodyPr/>
          <a:lstStyle>
            <a:lvl1pPr algn="ctr"/>
          </a:lstStyle>
          <a:p>
            <a:pPr/>
            <a:r>
              <a:t>Refactorización en los IDEs</a:t>
            </a:r>
          </a:p>
        </p:txBody>
      </p:sp>
      <p:sp>
        <p:nvSpPr>
          <p:cNvPr id="141"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42"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pic>
        <p:nvPicPr>
          <p:cNvPr id="139" name="refactoring-intellij.png" descr="refactoring-intellij.png"/>
          <p:cNvPicPr>
            <a:picLocks noChangeAspect="1"/>
          </p:cNvPicPr>
          <p:nvPr/>
        </p:nvPicPr>
        <p:blipFill>
          <a:blip r:embed="rId2">
            <a:extLst/>
          </a:blip>
          <a:stretch>
            <a:fillRect/>
          </a:stretch>
        </p:blipFill>
        <p:spPr>
          <a:xfrm>
            <a:off x="11423980" y="2551724"/>
            <a:ext cx="5819671" cy="11430001"/>
          </a:xfrm>
          <a:prstGeom prst="rect">
            <a:avLst/>
          </a:prstGeom>
          <a:ln w="3175">
            <a:miter lim="400000"/>
          </a:ln>
        </p:spPr>
      </p:pic>
      <p:sp>
        <p:nvSpPr>
          <p:cNvPr id="140" name="La popularidad de las técnicas de refactorización y su estandarización ha hecho posible su incorporación a la gran mayoría de IDEs.…"/>
          <p:cNvSpPr txBox="1"/>
          <p:nvPr>
            <p:ph type="body" sz="half" idx="4294967295"/>
          </p:nvPr>
        </p:nvSpPr>
        <p:spPr>
          <a:xfrm>
            <a:off x="1238887" y="2534252"/>
            <a:ext cx="8702263" cy="8275337"/>
          </a:xfrm>
          <a:prstGeom prst="rect">
            <a:avLst/>
          </a:prstGeom>
        </p:spPr>
        <p:txBody>
          <a:bodyPr/>
          <a:lstStyle/>
          <a:p>
            <a:pPr>
              <a:defRPr sz="3900"/>
            </a:pPr>
            <a:r>
              <a:t>La popularidad de las técnicas de refactorización y su estandarización ha hecho posible su incorporación a la gran mayoría de IDEs.</a:t>
            </a:r>
          </a:p>
          <a:p>
            <a:pPr>
              <a:defRPr sz="3900"/>
            </a:pPr>
            <a:r>
              <a:t>Entre los más avanzados se encuentra IntelliJ</a:t>
            </a:r>
            <a:br/>
          </a:p>
          <a:p>
            <a:pPr lvl="1">
              <a:defRPr sz="3900">
                <a:solidFill>
                  <a:srgbClr val="3171C9"/>
                </a:solidFill>
              </a:defRPr>
            </a:pPr>
            <a:r>
              <a:rPr u="sng">
                <a:hlinkClick r:id="rId3" invalidUrl="" action="" tgtFrame="" tooltip="" history="1" highlightClick="0" endSnd="0"/>
              </a:rPr>
              <a:t>Introduction to refactoring</a:t>
            </a:r>
          </a:p>
          <a:p>
            <a:pPr lvl="1">
              <a:defRPr sz="3900">
                <a:solidFill>
                  <a:srgbClr val="3171C9"/>
                </a:solidFill>
              </a:defRPr>
            </a:pPr>
            <a:r>
              <a:rPr u="sng">
                <a:hlinkClick r:id="rId4" invalidUrl="" action="" tgtFrame="" tooltip="" history="1" highlightClick="0" endSnd="0"/>
              </a:rPr>
              <a:t>Manual completo de refactoring</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61 refactorizaciones"/>
          <p:cNvSpPr txBox="1"/>
          <p:nvPr>
            <p:ph type="title"/>
          </p:nvPr>
        </p:nvSpPr>
        <p:spPr>
          <a:xfrm>
            <a:off x="3690001" y="962339"/>
            <a:ext cx="9947921" cy="1021722"/>
          </a:xfrm>
          <a:prstGeom prst="rect">
            <a:avLst/>
          </a:prstGeom>
        </p:spPr>
        <p:txBody>
          <a:bodyPr/>
          <a:lstStyle>
            <a:lvl1pPr algn="ctr"/>
          </a:lstStyle>
          <a:p>
            <a:pPr/>
            <a:r>
              <a:t>61 refactorizaciones</a:t>
            </a:r>
          </a:p>
        </p:txBody>
      </p:sp>
      <p:sp>
        <p:nvSpPr>
          <p:cNvPr id="149"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50"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pic>
        <p:nvPicPr>
          <p:cNvPr id="147" name="list-refactorings.png" descr="list-refactorings.png"/>
          <p:cNvPicPr>
            <a:picLocks noChangeAspect="1"/>
          </p:cNvPicPr>
          <p:nvPr/>
        </p:nvPicPr>
        <p:blipFill>
          <a:blip r:embed="rId2">
            <a:extLst/>
          </a:blip>
          <a:stretch>
            <a:fillRect/>
          </a:stretch>
        </p:blipFill>
        <p:spPr>
          <a:xfrm>
            <a:off x="10072437" y="1998496"/>
            <a:ext cx="7027052" cy="9089121"/>
          </a:xfrm>
          <a:prstGeom prst="rect">
            <a:avLst/>
          </a:prstGeom>
          <a:ln w="3175">
            <a:miter lim="400000"/>
          </a:ln>
        </p:spPr>
      </p:pic>
      <p:sp>
        <p:nvSpPr>
          <p:cNvPr id="148" name="En la primera edición del libro de Fowler se presentan 72 refactorizaciones.…"/>
          <p:cNvSpPr txBox="1"/>
          <p:nvPr>
            <p:ph type="body" sz="half" idx="4294967295"/>
          </p:nvPr>
        </p:nvSpPr>
        <p:spPr>
          <a:xfrm>
            <a:off x="1238887" y="2534252"/>
            <a:ext cx="8702263" cy="8275337"/>
          </a:xfrm>
          <a:prstGeom prst="rect">
            <a:avLst/>
          </a:prstGeom>
        </p:spPr>
        <p:txBody>
          <a:bodyPr/>
          <a:lstStyle/>
          <a:p>
            <a:pPr>
              <a:defRPr sz="3900"/>
            </a:pPr>
            <a:r>
              <a:t>En la primera edición del libro de Fowler se presentan 72 refactorizaciones.</a:t>
            </a:r>
          </a:p>
          <a:p>
            <a:pPr>
              <a:defRPr sz="3900"/>
            </a:pPr>
            <a:r>
              <a:t>En la segunda se reducen a 61.</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Code smells"/>
          <p:cNvSpPr txBox="1"/>
          <p:nvPr>
            <p:ph type="title"/>
          </p:nvPr>
        </p:nvSpPr>
        <p:spPr>
          <a:xfrm>
            <a:off x="3690001" y="962339"/>
            <a:ext cx="9947921" cy="1021722"/>
          </a:xfrm>
          <a:prstGeom prst="rect">
            <a:avLst/>
          </a:prstGeom>
        </p:spPr>
        <p:txBody>
          <a:bodyPr/>
          <a:lstStyle>
            <a:lvl1pPr algn="ctr"/>
          </a:lstStyle>
          <a:p>
            <a:pPr/>
            <a:r>
              <a:t>Code smells</a:t>
            </a:r>
          </a:p>
        </p:txBody>
      </p:sp>
      <p:sp>
        <p:nvSpPr>
          <p:cNvPr id="159"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60"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55" name="Son indicadores de mal diseño; cosas que deben ser refactorizadas.…"/>
          <p:cNvSpPr txBox="1"/>
          <p:nvPr>
            <p:ph type="body" idx="4294967295"/>
          </p:nvPr>
        </p:nvSpPr>
        <p:spPr>
          <a:xfrm>
            <a:off x="1238887" y="2534252"/>
            <a:ext cx="15954394" cy="8275337"/>
          </a:xfrm>
          <a:prstGeom prst="rect">
            <a:avLst/>
          </a:prstGeom>
        </p:spPr>
        <p:txBody>
          <a:bodyPr/>
          <a:lstStyle/>
          <a:p>
            <a:pPr>
              <a:defRPr sz="3900"/>
            </a:pPr>
            <a:r>
              <a:t>Son indicadores de mal diseño; cosas que deben ser refactorizadas.</a:t>
            </a:r>
          </a:p>
          <a:p>
            <a:pPr>
              <a:defRPr sz="3900"/>
            </a:pPr>
            <a:r>
              <a:t>Los tres más comunes (veremos más cuando hablemos de SOLID)</a:t>
            </a:r>
            <a:br/>
          </a:p>
          <a:p>
            <a:pPr lvl="1">
              <a:defRPr sz="3900"/>
            </a:pPr>
            <a:r>
              <a:t>Nombre misterioso</a:t>
            </a:r>
          </a:p>
          <a:p>
            <a:pPr lvl="1">
              <a:defRPr sz="3900"/>
            </a:pPr>
            <a:r>
              <a:t>Código duplicado</a:t>
            </a:r>
          </a:p>
          <a:p>
            <a:pPr lvl="1">
              <a:defRPr sz="3900"/>
            </a:pPr>
            <a:r>
              <a:t>Función larga</a:t>
            </a:r>
          </a:p>
        </p:txBody>
      </p:sp>
      <p:grpSp>
        <p:nvGrpSpPr>
          <p:cNvPr id="158" name="pasted-image.tiff"/>
          <p:cNvGrpSpPr/>
          <p:nvPr/>
        </p:nvGrpSpPr>
        <p:grpSpPr>
          <a:xfrm>
            <a:off x="479316" y="7100008"/>
            <a:ext cx="17329368" cy="3380941"/>
            <a:chOff x="0" y="0"/>
            <a:chExt cx="17329367" cy="3380940"/>
          </a:xfrm>
        </p:grpSpPr>
        <p:pic>
          <p:nvPicPr>
            <p:cNvPr id="157" name="pasted-image.tiff" descr="pasted-image.tiff"/>
            <p:cNvPicPr>
              <a:picLocks noChangeAspect="1"/>
            </p:cNvPicPr>
            <p:nvPr/>
          </p:nvPicPr>
          <p:blipFill>
            <a:blip r:embed="rId2">
              <a:extLst/>
            </a:blip>
            <a:stretch>
              <a:fillRect/>
            </a:stretch>
          </p:blipFill>
          <p:spPr>
            <a:xfrm>
              <a:off x="127000" y="76200"/>
              <a:ext cx="17075368" cy="3050741"/>
            </a:xfrm>
            <a:prstGeom prst="rect">
              <a:avLst/>
            </a:prstGeom>
            <a:ln>
              <a:noFill/>
            </a:ln>
            <a:effectLst/>
          </p:spPr>
        </p:pic>
        <p:pic>
          <p:nvPicPr>
            <p:cNvPr id="156" name="pasted-image.tiff" descr="pasted-image.tiff"/>
            <p:cNvPicPr>
              <a:picLocks noChangeAspect="0"/>
            </p:cNvPicPr>
            <p:nvPr/>
          </p:nvPicPr>
          <p:blipFill>
            <a:blip r:embed="rId3">
              <a:extLst/>
            </a:blip>
            <a:stretch>
              <a:fillRect/>
            </a:stretch>
          </p:blipFill>
          <p:spPr>
            <a:xfrm>
              <a:off x="0" y="0"/>
              <a:ext cx="17329368" cy="3380941"/>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lgunos ejemplos de refactoring"/>
          <p:cNvSpPr txBox="1"/>
          <p:nvPr>
            <p:ph type="title"/>
          </p:nvPr>
        </p:nvSpPr>
        <p:spPr>
          <a:xfrm>
            <a:off x="3690001" y="962339"/>
            <a:ext cx="9947921" cy="1021722"/>
          </a:xfrm>
          <a:prstGeom prst="rect">
            <a:avLst/>
          </a:prstGeom>
        </p:spPr>
        <p:txBody>
          <a:bodyPr/>
          <a:lstStyle>
            <a:lvl1pPr algn="ctr"/>
          </a:lstStyle>
          <a:p>
            <a:pPr/>
            <a:r>
              <a:t>Algunos ejemplos de refactoring</a:t>
            </a:r>
          </a:p>
        </p:txBody>
      </p:sp>
      <p:sp>
        <p:nvSpPr>
          <p:cNvPr id="166"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67"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65" name="Extract Method…"/>
          <p:cNvSpPr txBox="1"/>
          <p:nvPr>
            <p:ph type="body" idx="4294967295"/>
          </p:nvPr>
        </p:nvSpPr>
        <p:spPr>
          <a:xfrm>
            <a:off x="1238887" y="2534252"/>
            <a:ext cx="13891052" cy="8275337"/>
          </a:xfrm>
          <a:prstGeom prst="rect">
            <a:avLst/>
          </a:prstGeom>
        </p:spPr>
        <p:txBody>
          <a:bodyPr/>
          <a:lstStyle/>
          <a:p>
            <a:pPr>
              <a:defRPr sz="3900"/>
            </a:pPr>
            <a:r>
              <a:t>Extract Method</a:t>
            </a:r>
          </a:p>
          <a:p>
            <a:pPr>
              <a:defRPr sz="3900"/>
            </a:pPr>
            <a:r>
              <a:t>Move Method</a:t>
            </a:r>
          </a:p>
          <a:p>
            <a:pPr>
              <a:defRPr sz="3900"/>
            </a:pPr>
            <a:r>
              <a:t>Replace Temp with Query</a:t>
            </a:r>
          </a:p>
          <a:p>
            <a:pPr>
              <a:defRPr sz="3900"/>
            </a:pPr>
            <a:r>
              <a:t>Parametrize Function</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Extract Method - Código inicial"/>
          <p:cNvSpPr txBox="1"/>
          <p:nvPr>
            <p:ph type="title"/>
          </p:nvPr>
        </p:nvSpPr>
        <p:spPr>
          <a:xfrm>
            <a:off x="3690001" y="962339"/>
            <a:ext cx="9947921" cy="1021722"/>
          </a:xfrm>
          <a:prstGeom prst="rect">
            <a:avLst/>
          </a:prstGeom>
        </p:spPr>
        <p:txBody>
          <a:bodyPr/>
          <a:lstStyle>
            <a:lvl1pPr algn="ctr"/>
          </a:lstStyle>
          <a:p>
            <a:pPr/>
            <a:r>
              <a:t>Extract Method - Código inicial</a:t>
            </a:r>
          </a:p>
        </p:txBody>
      </p:sp>
      <p:sp>
        <p:nvSpPr>
          <p:cNvPr id="175"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76"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174" name="pasted-image.tiff"/>
          <p:cNvGrpSpPr/>
          <p:nvPr/>
        </p:nvGrpSpPr>
        <p:grpSpPr>
          <a:xfrm>
            <a:off x="3581400" y="2431232"/>
            <a:ext cx="11125200" cy="8356601"/>
            <a:chOff x="0" y="0"/>
            <a:chExt cx="11125200" cy="8356600"/>
          </a:xfrm>
        </p:grpSpPr>
        <p:pic>
          <p:nvPicPr>
            <p:cNvPr id="173" name="pasted-image.tiff" descr="pasted-image.tiff"/>
            <p:cNvPicPr>
              <a:picLocks noChangeAspect="1"/>
            </p:cNvPicPr>
            <p:nvPr/>
          </p:nvPicPr>
          <p:blipFill>
            <a:blip r:embed="rId2">
              <a:extLst/>
            </a:blip>
            <a:stretch>
              <a:fillRect/>
            </a:stretch>
          </p:blipFill>
          <p:spPr>
            <a:xfrm>
              <a:off x="127000" y="76200"/>
              <a:ext cx="10871200" cy="8026400"/>
            </a:xfrm>
            <a:prstGeom prst="rect">
              <a:avLst/>
            </a:prstGeom>
            <a:ln>
              <a:noFill/>
            </a:ln>
            <a:effectLst/>
          </p:spPr>
        </p:pic>
        <p:pic>
          <p:nvPicPr>
            <p:cNvPr id="172" name="pasted-image.tiff" descr="pasted-image.tiff"/>
            <p:cNvPicPr>
              <a:picLocks noChangeAspect="0"/>
            </p:cNvPicPr>
            <p:nvPr/>
          </p:nvPicPr>
          <p:blipFill>
            <a:blip r:embed="rId3">
              <a:extLst/>
            </a:blip>
            <a:stretch>
              <a:fillRect/>
            </a:stretch>
          </p:blipFill>
          <p:spPr>
            <a:xfrm>
              <a:off x="0" y="0"/>
              <a:ext cx="11125200" cy="83566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Extract Method - Código refactorizado"/>
          <p:cNvSpPr txBox="1"/>
          <p:nvPr>
            <p:ph type="title"/>
          </p:nvPr>
        </p:nvSpPr>
        <p:spPr>
          <a:xfrm>
            <a:off x="3690001" y="962339"/>
            <a:ext cx="9947921" cy="1021722"/>
          </a:xfrm>
          <a:prstGeom prst="rect">
            <a:avLst/>
          </a:prstGeom>
        </p:spPr>
        <p:txBody>
          <a:bodyPr/>
          <a:lstStyle>
            <a:lvl1pPr algn="ctr" defTabSz="525779">
              <a:defRPr sz="4319"/>
            </a:lvl1pPr>
          </a:lstStyle>
          <a:p>
            <a:pPr/>
            <a:r>
              <a:t>Extract Method - Código refactorizado</a:t>
            </a:r>
          </a:p>
        </p:txBody>
      </p:sp>
      <p:sp>
        <p:nvSpPr>
          <p:cNvPr id="184"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85"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183" name="pasted-image.tiff"/>
          <p:cNvGrpSpPr/>
          <p:nvPr/>
        </p:nvGrpSpPr>
        <p:grpSpPr>
          <a:xfrm>
            <a:off x="2234478" y="2083579"/>
            <a:ext cx="14071601" cy="8610601"/>
            <a:chOff x="0" y="0"/>
            <a:chExt cx="14071600" cy="8610600"/>
          </a:xfrm>
        </p:grpSpPr>
        <p:pic>
          <p:nvPicPr>
            <p:cNvPr id="182" name="pasted-image.tiff" descr="pasted-image.tiff"/>
            <p:cNvPicPr>
              <a:picLocks noChangeAspect="1"/>
            </p:cNvPicPr>
            <p:nvPr/>
          </p:nvPicPr>
          <p:blipFill>
            <a:blip r:embed="rId2">
              <a:extLst/>
            </a:blip>
            <a:stretch>
              <a:fillRect/>
            </a:stretch>
          </p:blipFill>
          <p:spPr>
            <a:xfrm>
              <a:off x="127000" y="76200"/>
              <a:ext cx="13817600" cy="8280400"/>
            </a:xfrm>
            <a:prstGeom prst="rect">
              <a:avLst/>
            </a:prstGeom>
            <a:ln>
              <a:noFill/>
            </a:ln>
            <a:effectLst/>
          </p:spPr>
        </p:pic>
        <p:pic>
          <p:nvPicPr>
            <p:cNvPr id="181" name="pasted-image.tiff" descr="pasted-image.tiff"/>
            <p:cNvPicPr>
              <a:picLocks noChangeAspect="0"/>
            </p:cNvPicPr>
            <p:nvPr/>
          </p:nvPicPr>
          <p:blipFill>
            <a:blip r:embed="rId3">
              <a:extLst/>
            </a:blip>
            <a:stretch>
              <a:fillRect/>
            </a:stretch>
          </p:blipFill>
          <p:spPr>
            <a:xfrm>
              <a:off x="0" y="0"/>
              <a:ext cx="14071600" cy="86106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Move Method - Código inicial"/>
          <p:cNvSpPr txBox="1"/>
          <p:nvPr>
            <p:ph type="title"/>
          </p:nvPr>
        </p:nvSpPr>
        <p:spPr>
          <a:xfrm>
            <a:off x="3690001" y="962339"/>
            <a:ext cx="9947921" cy="1021722"/>
          </a:xfrm>
          <a:prstGeom prst="rect">
            <a:avLst/>
          </a:prstGeom>
        </p:spPr>
        <p:txBody>
          <a:bodyPr/>
          <a:lstStyle>
            <a:lvl1pPr algn="ctr"/>
          </a:lstStyle>
          <a:p>
            <a:pPr/>
            <a:r>
              <a:t>Move Method - Código inicial</a:t>
            </a:r>
          </a:p>
        </p:txBody>
      </p:sp>
      <p:sp>
        <p:nvSpPr>
          <p:cNvPr id="193"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94"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192" name="pasted-image.tiff"/>
          <p:cNvGrpSpPr/>
          <p:nvPr/>
        </p:nvGrpSpPr>
        <p:grpSpPr>
          <a:xfrm>
            <a:off x="2411647" y="2280780"/>
            <a:ext cx="13464706" cy="8256624"/>
            <a:chOff x="0" y="0"/>
            <a:chExt cx="13464705" cy="8256623"/>
          </a:xfrm>
        </p:grpSpPr>
        <p:pic>
          <p:nvPicPr>
            <p:cNvPr id="191" name="pasted-image.tiff" descr="pasted-image.tiff"/>
            <p:cNvPicPr>
              <a:picLocks noChangeAspect="1"/>
            </p:cNvPicPr>
            <p:nvPr/>
          </p:nvPicPr>
          <p:blipFill>
            <a:blip r:embed="rId2">
              <a:extLst/>
            </a:blip>
            <a:stretch>
              <a:fillRect/>
            </a:stretch>
          </p:blipFill>
          <p:spPr>
            <a:xfrm>
              <a:off x="127000" y="76200"/>
              <a:ext cx="13210706" cy="7926424"/>
            </a:xfrm>
            <a:prstGeom prst="rect">
              <a:avLst/>
            </a:prstGeom>
            <a:ln>
              <a:noFill/>
            </a:ln>
            <a:effectLst/>
          </p:spPr>
        </p:pic>
        <p:pic>
          <p:nvPicPr>
            <p:cNvPr id="190" name="pasted-image.tiff" descr="pasted-image.tiff"/>
            <p:cNvPicPr>
              <a:picLocks noChangeAspect="0"/>
            </p:cNvPicPr>
            <p:nvPr/>
          </p:nvPicPr>
          <p:blipFill>
            <a:blip r:embed="rId3">
              <a:extLst/>
            </a:blip>
            <a:stretch>
              <a:fillRect/>
            </a:stretch>
          </p:blipFill>
          <p:spPr>
            <a:xfrm>
              <a:off x="0" y="0"/>
              <a:ext cx="13464706" cy="8256624"/>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Move Method - Código refactorizado"/>
          <p:cNvSpPr txBox="1"/>
          <p:nvPr>
            <p:ph type="title"/>
          </p:nvPr>
        </p:nvSpPr>
        <p:spPr>
          <a:xfrm>
            <a:off x="3563722" y="962339"/>
            <a:ext cx="11160556" cy="1021722"/>
          </a:xfrm>
          <a:prstGeom prst="rect">
            <a:avLst/>
          </a:prstGeom>
        </p:spPr>
        <p:txBody>
          <a:bodyPr/>
          <a:lstStyle>
            <a:lvl1pPr algn="ctr"/>
          </a:lstStyle>
          <a:p>
            <a:pPr/>
            <a:r>
              <a:t>Move Method - Código refactorizado</a:t>
            </a:r>
          </a:p>
        </p:txBody>
      </p:sp>
      <p:sp>
        <p:nvSpPr>
          <p:cNvPr id="202"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203"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201" name="pasted-image.tiff"/>
          <p:cNvGrpSpPr/>
          <p:nvPr/>
        </p:nvGrpSpPr>
        <p:grpSpPr>
          <a:xfrm>
            <a:off x="3727491" y="2246420"/>
            <a:ext cx="11085575" cy="8833493"/>
            <a:chOff x="0" y="0"/>
            <a:chExt cx="11085573" cy="8833491"/>
          </a:xfrm>
        </p:grpSpPr>
        <p:pic>
          <p:nvPicPr>
            <p:cNvPr id="200" name="pasted-image.tiff" descr="pasted-image.tiff"/>
            <p:cNvPicPr>
              <a:picLocks noChangeAspect="1"/>
            </p:cNvPicPr>
            <p:nvPr/>
          </p:nvPicPr>
          <p:blipFill>
            <a:blip r:embed="rId2">
              <a:extLst/>
            </a:blip>
            <a:stretch>
              <a:fillRect/>
            </a:stretch>
          </p:blipFill>
          <p:spPr>
            <a:xfrm>
              <a:off x="127000" y="76200"/>
              <a:ext cx="10831574" cy="8503292"/>
            </a:xfrm>
            <a:prstGeom prst="rect">
              <a:avLst/>
            </a:prstGeom>
            <a:ln>
              <a:noFill/>
            </a:ln>
            <a:effectLst/>
          </p:spPr>
        </p:pic>
        <p:pic>
          <p:nvPicPr>
            <p:cNvPr id="199" name="pasted-image.tiff" descr="pasted-image.tiff"/>
            <p:cNvPicPr>
              <a:picLocks noChangeAspect="0"/>
            </p:cNvPicPr>
            <p:nvPr/>
          </p:nvPicPr>
          <p:blipFill>
            <a:blip r:embed="rId3">
              <a:extLst/>
            </a:blip>
            <a:stretch>
              <a:fillRect/>
            </a:stretch>
          </p:blipFill>
          <p:spPr>
            <a:xfrm>
              <a:off x="0" y="0"/>
              <a:ext cx="11085574" cy="8833492"/>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El post de  la semana"/>
          <p:cNvSpPr txBox="1"/>
          <p:nvPr>
            <p:ph type="title"/>
          </p:nvPr>
        </p:nvSpPr>
        <p:spPr>
          <a:xfrm>
            <a:off x="1015562" y="690718"/>
            <a:ext cx="3127602" cy="1353730"/>
          </a:xfrm>
          <a:prstGeom prst="rect">
            <a:avLst/>
          </a:prstGeom>
        </p:spPr>
        <p:txBody>
          <a:bodyPr/>
          <a:lstStyle/>
          <a:p>
            <a:pPr defTabSz="490727">
              <a:defRPr sz="4032"/>
            </a:pPr>
            <a:r>
              <a:t>El post de </a:t>
            </a:r>
            <a:br/>
            <a:r>
              <a:t>la semana </a:t>
            </a:r>
          </a:p>
        </p:txBody>
      </p:sp>
      <p:grpSp>
        <p:nvGrpSpPr>
          <p:cNvPr id="59" name="vídeo-pegado.png"/>
          <p:cNvGrpSpPr/>
          <p:nvPr/>
        </p:nvGrpSpPr>
        <p:grpSpPr>
          <a:xfrm>
            <a:off x="2730800" y="2769918"/>
            <a:ext cx="12826400" cy="5712364"/>
            <a:chOff x="0" y="0"/>
            <a:chExt cx="12826398" cy="5712363"/>
          </a:xfrm>
        </p:grpSpPr>
        <p:pic>
          <p:nvPicPr>
            <p:cNvPr id="58" name="vídeo-pegado.png" descr="vídeo-pegado.png"/>
            <p:cNvPicPr>
              <a:picLocks noChangeAspect="1"/>
            </p:cNvPicPr>
            <p:nvPr/>
          </p:nvPicPr>
          <p:blipFill>
            <a:blip r:embed="rId2">
              <a:extLst/>
            </a:blip>
            <a:stretch>
              <a:fillRect/>
            </a:stretch>
          </p:blipFill>
          <p:spPr>
            <a:xfrm>
              <a:off x="127000" y="76200"/>
              <a:ext cx="12572399" cy="5382164"/>
            </a:xfrm>
            <a:prstGeom prst="rect">
              <a:avLst/>
            </a:prstGeom>
            <a:ln>
              <a:noFill/>
            </a:ln>
            <a:effectLst/>
          </p:spPr>
        </p:pic>
        <p:pic>
          <p:nvPicPr>
            <p:cNvPr id="57" name="vídeo-pegado.png" descr="vídeo-pegado.png"/>
            <p:cNvPicPr>
              <a:picLocks noChangeAspect="0"/>
            </p:cNvPicPr>
            <p:nvPr/>
          </p:nvPicPr>
          <p:blipFill>
            <a:blip r:embed="rId3">
              <a:extLst/>
            </a:blip>
            <a:stretch>
              <a:fillRect/>
            </a:stretch>
          </p:blipFill>
          <p:spPr>
            <a:xfrm>
              <a:off x="0" y="0"/>
              <a:ext cx="12826399" cy="5712364"/>
            </a:xfrm>
            <a:prstGeom prst="rect">
              <a:avLst/>
            </a:prstGeom>
            <a:effectLst/>
          </p:spPr>
        </p:pic>
      </p:grpSp>
      <p:sp>
        <p:nvSpPr>
          <p:cNvPr id="60" name="Curso Codesai"/>
          <p:cNvSpPr txBox="1"/>
          <p:nvPr/>
        </p:nvSpPr>
        <p:spPr>
          <a:xfrm>
            <a:off x="7493422" y="9207752"/>
            <a:ext cx="3301156" cy="665145"/>
          </a:xfrm>
          <a:prstGeom prst="rect">
            <a:avLst/>
          </a:prstGeom>
          <a:ln w="3175">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i="1" sz="3800" u="sng">
                <a:solidFill>
                  <a:schemeClr val="accent1"/>
                </a:solidFill>
                <a:hlinkClick r:id="rId4" invalidUrl="" action="" tgtFrame="" tooltip="" history="1" highlightClick="0" endSnd="0"/>
              </a:defRPr>
            </a:lvl1pPr>
          </a:lstStyle>
          <a:p>
            <a:pPr>
              <a:defRPr u="none"/>
            </a:pPr>
            <a:r>
              <a:rPr u="sng">
                <a:hlinkClick r:id="rId4" invalidUrl="" action="" tgtFrame="" tooltip="" history="1" highlightClick="0" endSnd="0"/>
              </a:rPr>
              <a:t>Curso Codesai</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Replace Temp with Query - Código inicial"/>
          <p:cNvSpPr txBox="1"/>
          <p:nvPr>
            <p:ph type="title"/>
          </p:nvPr>
        </p:nvSpPr>
        <p:spPr>
          <a:xfrm>
            <a:off x="2339310" y="962339"/>
            <a:ext cx="13609380" cy="1021722"/>
          </a:xfrm>
          <a:prstGeom prst="rect">
            <a:avLst/>
          </a:prstGeom>
        </p:spPr>
        <p:txBody>
          <a:bodyPr/>
          <a:lstStyle>
            <a:lvl1pPr algn="ctr"/>
          </a:lstStyle>
          <a:p>
            <a:pPr/>
            <a:r>
              <a:t>Replace Temp with Query - Código inicial</a:t>
            </a:r>
          </a:p>
        </p:txBody>
      </p:sp>
      <p:sp>
        <p:nvSpPr>
          <p:cNvPr id="212"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213"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210" name="pasted-image.tiff"/>
          <p:cNvGrpSpPr/>
          <p:nvPr/>
        </p:nvGrpSpPr>
        <p:grpSpPr>
          <a:xfrm>
            <a:off x="3530600" y="3076594"/>
            <a:ext cx="11226800" cy="4394201"/>
            <a:chOff x="0" y="0"/>
            <a:chExt cx="11226800" cy="4394200"/>
          </a:xfrm>
        </p:grpSpPr>
        <p:pic>
          <p:nvPicPr>
            <p:cNvPr id="209" name="pasted-image.tiff" descr="pasted-image.tiff"/>
            <p:cNvPicPr>
              <a:picLocks noChangeAspect="1"/>
            </p:cNvPicPr>
            <p:nvPr/>
          </p:nvPicPr>
          <p:blipFill>
            <a:blip r:embed="rId2">
              <a:extLst/>
            </a:blip>
            <a:stretch>
              <a:fillRect/>
            </a:stretch>
          </p:blipFill>
          <p:spPr>
            <a:xfrm>
              <a:off x="127000" y="76200"/>
              <a:ext cx="10972800" cy="4064000"/>
            </a:xfrm>
            <a:prstGeom prst="rect">
              <a:avLst/>
            </a:prstGeom>
            <a:ln>
              <a:noFill/>
            </a:ln>
            <a:effectLst/>
          </p:spPr>
        </p:pic>
        <p:pic>
          <p:nvPicPr>
            <p:cNvPr id="208" name="pasted-image.tiff" descr="pasted-image.tiff"/>
            <p:cNvPicPr>
              <a:picLocks noChangeAspect="0"/>
            </p:cNvPicPr>
            <p:nvPr/>
          </p:nvPicPr>
          <p:blipFill>
            <a:blip r:embed="rId3">
              <a:extLst/>
            </a:blip>
            <a:stretch>
              <a:fillRect/>
            </a:stretch>
          </p:blipFill>
          <p:spPr>
            <a:xfrm>
              <a:off x="0" y="0"/>
              <a:ext cx="11226800" cy="4394200"/>
            </a:xfrm>
            <a:prstGeom prst="rect">
              <a:avLst/>
            </a:prstGeom>
            <a:effectLst/>
          </p:spPr>
        </p:pic>
      </p:grpSp>
      <p:sp>
        <p:nvSpPr>
          <p:cNvPr id="211" name="Suponemos que getPrice() es un método y que las variables quantity y itemPrice son variables de instancia."/>
          <p:cNvSpPr txBox="1"/>
          <p:nvPr/>
        </p:nvSpPr>
        <p:spPr>
          <a:xfrm>
            <a:off x="2597993" y="8563328"/>
            <a:ext cx="13901161" cy="1233067"/>
          </a:xfrm>
          <a:prstGeom prst="rect">
            <a:avLst/>
          </a:prstGeom>
          <a:ln w="3175">
            <a:miter lim="400000"/>
          </a:ln>
          <a:extLst>
            <a:ext uri="{C572A759-6A51-4108-AA02-DFA0A04FC94B}">
              <ma14:wrappingTextBoxFlag xmlns:ma14="http://schemas.microsoft.com/office/mac/drawingml/2011/main" val="1"/>
            </a:ext>
          </a:extLst>
        </p:spPr>
        <p:txBody>
          <a:bodyPr lIns="53578" tIns="53578" rIns="53578" bIns="53578" anchor="ctr">
            <a:spAutoFit/>
          </a:bodyPr>
          <a:lstStyle/>
          <a:p>
            <a:pPr>
              <a:defRPr sz="3700"/>
            </a:pPr>
            <a:r>
              <a:t>Suponemos que </a:t>
            </a:r>
            <a:r>
              <a:rPr>
                <a:latin typeface="Menlo Regular"/>
                <a:ea typeface="Menlo Regular"/>
                <a:cs typeface="Menlo Regular"/>
                <a:sym typeface="Menlo Regular"/>
              </a:rPr>
              <a:t>getPrice()</a:t>
            </a:r>
            <a:r>
              <a:t> es un método y que las variables </a:t>
            </a:r>
            <a:r>
              <a:rPr>
                <a:latin typeface="Menlo Regular"/>
                <a:ea typeface="Menlo Regular"/>
                <a:cs typeface="Menlo Regular"/>
                <a:sym typeface="Menlo Regular"/>
              </a:rPr>
              <a:t>quantity</a:t>
            </a:r>
            <a:r>
              <a:t> y </a:t>
            </a:r>
            <a:r>
              <a:rPr>
                <a:latin typeface="Menlo Regular"/>
                <a:ea typeface="Menlo Regular"/>
                <a:cs typeface="Menlo Regular"/>
                <a:sym typeface="Menlo Regular"/>
              </a:rPr>
              <a:t>itemPrice</a:t>
            </a:r>
            <a:r>
              <a:t> son variables de instancia.</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eplace Temp with Query - Paso 1"/>
          <p:cNvSpPr txBox="1"/>
          <p:nvPr>
            <p:ph type="title"/>
          </p:nvPr>
        </p:nvSpPr>
        <p:spPr>
          <a:xfrm>
            <a:off x="2339310" y="962339"/>
            <a:ext cx="13609380" cy="1021722"/>
          </a:xfrm>
          <a:prstGeom prst="rect">
            <a:avLst/>
          </a:prstGeom>
        </p:spPr>
        <p:txBody>
          <a:bodyPr/>
          <a:lstStyle>
            <a:lvl1pPr algn="ctr"/>
          </a:lstStyle>
          <a:p>
            <a:pPr/>
            <a:r>
              <a:t>Replace Temp with Query - Paso 1</a:t>
            </a:r>
          </a:p>
        </p:txBody>
      </p:sp>
      <p:sp>
        <p:nvSpPr>
          <p:cNvPr id="221"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222"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220" name="pasted-image.tiff"/>
          <p:cNvGrpSpPr/>
          <p:nvPr/>
        </p:nvGrpSpPr>
        <p:grpSpPr>
          <a:xfrm>
            <a:off x="3377478" y="2882177"/>
            <a:ext cx="11785601" cy="5918201"/>
            <a:chOff x="0" y="0"/>
            <a:chExt cx="11785600" cy="5918200"/>
          </a:xfrm>
        </p:grpSpPr>
        <p:pic>
          <p:nvPicPr>
            <p:cNvPr id="219" name="pasted-image.tiff" descr="pasted-image.tiff"/>
            <p:cNvPicPr>
              <a:picLocks noChangeAspect="1"/>
            </p:cNvPicPr>
            <p:nvPr/>
          </p:nvPicPr>
          <p:blipFill>
            <a:blip r:embed="rId2">
              <a:extLst/>
            </a:blip>
            <a:stretch>
              <a:fillRect/>
            </a:stretch>
          </p:blipFill>
          <p:spPr>
            <a:xfrm>
              <a:off x="127000" y="76200"/>
              <a:ext cx="11531600" cy="5588000"/>
            </a:xfrm>
            <a:prstGeom prst="rect">
              <a:avLst/>
            </a:prstGeom>
            <a:ln>
              <a:noFill/>
            </a:ln>
            <a:effectLst/>
          </p:spPr>
        </p:pic>
        <p:pic>
          <p:nvPicPr>
            <p:cNvPr id="218" name="pasted-image.tiff" descr="pasted-image.tiff"/>
            <p:cNvPicPr>
              <a:picLocks noChangeAspect="0"/>
            </p:cNvPicPr>
            <p:nvPr/>
          </p:nvPicPr>
          <p:blipFill>
            <a:blip r:embed="rId3">
              <a:extLst/>
            </a:blip>
            <a:stretch>
              <a:fillRect/>
            </a:stretch>
          </p:blipFill>
          <p:spPr>
            <a:xfrm>
              <a:off x="0" y="0"/>
              <a:ext cx="11785600" cy="59182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Paso 2 - Aplicamos Extract Method"/>
          <p:cNvSpPr txBox="1"/>
          <p:nvPr>
            <p:ph type="title"/>
          </p:nvPr>
        </p:nvSpPr>
        <p:spPr>
          <a:xfrm>
            <a:off x="2339310" y="962339"/>
            <a:ext cx="13609380" cy="1021722"/>
          </a:xfrm>
          <a:prstGeom prst="rect">
            <a:avLst/>
          </a:prstGeom>
        </p:spPr>
        <p:txBody>
          <a:bodyPr/>
          <a:lstStyle>
            <a:lvl1pPr algn="ctr"/>
          </a:lstStyle>
          <a:p>
            <a:pPr/>
            <a:r>
              <a:t>Paso 2 - Aplicamos Extract Method</a:t>
            </a:r>
          </a:p>
        </p:txBody>
      </p:sp>
      <p:sp>
        <p:nvSpPr>
          <p:cNvPr id="230"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231"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229" name="pasted-image.tiff"/>
          <p:cNvGrpSpPr/>
          <p:nvPr/>
        </p:nvGrpSpPr>
        <p:grpSpPr>
          <a:xfrm>
            <a:off x="3987078" y="2483044"/>
            <a:ext cx="10566401" cy="7315201"/>
            <a:chOff x="0" y="0"/>
            <a:chExt cx="10566400" cy="7315200"/>
          </a:xfrm>
        </p:grpSpPr>
        <p:pic>
          <p:nvPicPr>
            <p:cNvPr id="228" name="pasted-image.tiff" descr="pasted-image.tiff"/>
            <p:cNvPicPr>
              <a:picLocks noChangeAspect="1"/>
            </p:cNvPicPr>
            <p:nvPr/>
          </p:nvPicPr>
          <p:blipFill>
            <a:blip r:embed="rId2">
              <a:extLst/>
            </a:blip>
            <a:stretch>
              <a:fillRect/>
            </a:stretch>
          </p:blipFill>
          <p:spPr>
            <a:xfrm>
              <a:off x="127000" y="76200"/>
              <a:ext cx="10312400" cy="6985000"/>
            </a:xfrm>
            <a:prstGeom prst="rect">
              <a:avLst/>
            </a:prstGeom>
            <a:ln>
              <a:noFill/>
            </a:ln>
            <a:effectLst/>
          </p:spPr>
        </p:pic>
        <p:pic>
          <p:nvPicPr>
            <p:cNvPr id="227" name="pasted-image.tiff" descr="pasted-image.tiff"/>
            <p:cNvPicPr>
              <a:picLocks noChangeAspect="0"/>
            </p:cNvPicPr>
            <p:nvPr/>
          </p:nvPicPr>
          <p:blipFill>
            <a:blip r:embed="rId3">
              <a:extLst/>
            </a:blip>
            <a:stretch>
              <a:fillRect/>
            </a:stretch>
          </p:blipFill>
          <p:spPr>
            <a:xfrm>
              <a:off x="0" y="0"/>
              <a:ext cx="10566400" cy="73152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Paso 3 - Aplicamos Inline Variable"/>
          <p:cNvSpPr txBox="1"/>
          <p:nvPr>
            <p:ph type="title"/>
          </p:nvPr>
        </p:nvSpPr>
        <p:spPr>
          <a:xfrm>
            <a:off x="2339310" y="962339"/>
            <a:ext cx="13609380" cy="1021722"/>
          </a:xfrm>
          <a:prstGeom prst="rect">
            <a:avLst/>
          </a:prstGeom>
        </p:spPr>
        <p:txBody>
          <a:bodyPr/>
          <a:lstStyle>
            <a:lvl1pPr algn="ctr"/>
          </a:lstStyle>
          <a:p>
            <a:pPr/>
            <a:r>
              <a:t>Paso 3 - Aplicamos Inline Variable</a:t>
            </a:r>
          </a:p>
        </p:txBody>
      </p:sp>
      <p:sp>
        <p:nvSpPr>
          <p:cNvPr id="239"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240"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238" name="pasted-image.tiff"/>
          <p:cNvGrpSpPr/>
          <p:nvPr/>
        </p:nvGrpSpPr>
        <p:grpSpPr>
          <a:xfrm>
            <a:off x="4165600" y="2540000"/>
            <a:ext cx="10464800" cy="7035800"/>
            <a:chOff x="0" y="0"/>
            <a:chExt cx="10464800" cy="7035800"/>
          </a:xfrm>
        </p:grpSpPr>
        <p:pic>
          <p:nvPicPr>
            <p:cNvPr id="237" name="pasted-image.tiff" descr="pasted-image.tiff"/>
            <p:cNvPicPr>
              <a:picLocks noChangeAspect="1"/>
            </p:cNvPicPr>
            <p:nvPr/>
          </p:nvPicPr>
          <p:blipFill>
            <a:blip r:embed="rId2">
              <a:extLst/>
            </a:blip>
            <a:stretch>
              <a:fillRect/>
            </a:stretch>
          </p:blipFill>
          <p:spPr>
            <a:xfrm>
              <a:off x="127000" y="76200"/>
              <a:ext cx="10210800" cy="6705600"/>
            </a:xfrm>
            <a:prstGeom prst="rect">
              <a:avLst/>
            </a:prstGeom>
            <a:ln>
              <a:noFill/>
            </a:ln>
            <a:effectLst/>
          </p:spPr>
        </p:pic>
        <p:pic>
          <p:nvPicPr>
            <p:cNvPr id="236" name="pasted-image.tiff" descr="pasted-image.tiff"/>
            <p:cNvPicPr>
              <a:picLocks noChangeAspect="0"/>
            </p:cNvPicPr>
            <p:nvPr/>
          </p:nvPicPr>
          <p:blipFill>
            <a:blip r:embed="rId3">
              <a:extLst/>
            </a:blip>
            <a:stretch>
              <a:fillRect/>
            </a:stretch>
          </p:blipFill>
          <p:spPr>
            <a:xfrm>
              <a:off x="0" y="0"/>
              <a:ext cx="10464800" cy="70358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Parametrize Function - Código inicial"/>
          <p:cNvSpPr txBox="1"/>
          <p:nvPr>
            <p:ph type="title"/>
          </p:nvPr>
        </p:nvSpPr>
        <p:spPr>
          <a:xfrm>
            <a:off x="3327346" y="962339"/>
            <a:ext cx="11633308" cy="1021722"/>
          </a:xfrm>
          <a:prstGeom prst="rect">
            <a:avLst/>
          </a:prstGeom>
        </p:spPr>
        <p:txBody>
          <a:bodyPr/>
          <a:lstStyle>
            <a:lvl1pPr algn="ctr"/>
          </a:lstStyle>
          <a:p>
            <a:pPr/>
            <a:r>
              <a:t>Parametrize Function - Código inicial</a:t>
            </a:r>
          </a:p>
        </p:txBody>
      </p:sp>
      <p:sp>
        <p:nvSpPr>
          <p:cNvPr id="248"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249"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247" name="pasted-image.tiff"/>
          <p:cNvGrpSpPr/>
          <p:nvPr/>
        </p:nvGrpSpPr>
        <p:grpSpPr>
          <a:xfrm>
            <a:off x="2651906" y="2381600"/>
            <a:ext cx="13236745" cy="8435949"/>
            <a:chOff x="0" y="0"/>
            <a:chExt cx="13236743" cy="8435947"/>
          </a:xfrm>
        </p:grpSpPr>
        <p:pic>
          <p:nvPicPr>
            <p:cNvPr id="246" name="pasted-image.tiff" descr="pasted-image.tiff"/>
            <p:cNvPicPr>
              <a:picLocks noChangeAspect="1"/>
            </p:cNvPicPr>
            <p:nvPr/>
          </p:nvPicPr>
          <p:blipFill>
            <a:blip r:embed="rId2">
              <a:extLst/>
            </a:blip>
            <a:stretch>
              <a:fillRect/>
            </a:stretch>
          </p:blipFill>
          <p:spPr>
            <a:xfrm>
              <a:off x="127000" y="76200"/>
              <a:ext cx="12982744" cy="8105748"/>
            </a:xfrm>
            <a:prstGeom prst="rect">
              <a:avLst/>
            </a:prstGeom>
            <a:ln>
              <a:noFill/>
            </a:ln>
            <a:effectLst/>
          </p:spPr>
        </p:pic>
        <p:pic>
          <p:nvPicPr>
            <p:cNvPr id="245" name="pasted-image.tiff" descr="pasted-image.tiff"/>
            <p:cNvPicPr>
              <a:picLocks noChangeAspect="0"/>
            </p:cNvPicPr>
            <p:nvPr/>
          </p:nvPicPr>
          <p:blipFill>
            <a:blip r:embed="rId3">
              <a:extLst/>
            </a:blip>
            <a:stretch>
              <a:fillRect/>
            </a:stretch>
          </p:blipFill>
          <p:spPr>
            <a:xfrm>
              <a:off x="0" y="0"/>
              <a:ext cx="13236744" cy="8435948"/>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Parametrize Function - Código final"/>
          <p:cNvSpPr txBox="1"/>
          <p:nvPr>
            <p:ph type="title"/>
          </p:nvPr>
        </p:nvSpPr>
        <p:spPr>
          <a:xfrm>
            <a:off x="3327346" y="962339"/>
            <a:ext cx="11633308" cy="1021722"/>
          </a:xfrm>
          <a:prstGeom prst="rect">
            <a:avLst/>
          </a:prstGeom>
        </p:spPr>
        <p:txBody>
          <a:bodyPr/>
          <a:lstStyle>
            <a:lvl1pPr algn="ctr"/>
          </a:lstStyle>
          <a:p>
            <a:pPr/>
            <a:r>
              <a:t>Parametrize Function - Código final</a:t>
            </a:r>
          </a:p>
        </p:txBody>
      </p:sp>
      <p:sp>
        <p:nvSpPr>
          <p:cNvPr id="257"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258"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256" name="pasted-image.tiff"/>
          <p:cNvGrpSpPr/>
          <p:nvPr/>
        </p:nvGrpSpPr>
        <p:grpSpPr>
          <a:xfrm>
            <a:off x="2430911" y="2364927"/>
            <a:ext cx="13426178" cy="8207888"/>
            <a:chOff x="0" y="0"/>
            <a:chExt cx="13426177" cy="8207887"/>
          </a:xfrm>
        </p:grpSpPr>
        <p:pic>
          <p:nvPicPr>
            <p:cNvPr id="255" name="pasted-image.tiff" descr="pasted-image.tiff"/>
            <p:cNvPicPr>
              <a:picLocks noChangeAspect="1"/>
            </p:cNvPicPr>
            <p:nvPr/>
          </p:nvPicPr>
          <p:blipFill>
            <a:blip r:embed="rId2">
              <a:extLst/>
            </a:blip>
            <a:stretch>
              <a:fillRect/>
            </a:stretch>
          </p:blipFill>
          <p:spPr>
            <a:xfrm>
              <a:off x="127000" y="76200"/>
              <a:ext cx="13172178" cy="7877688"/>
            </a:xfrm>
            <a:prstGeom prst="rect">
              <a:avLst/>
            </a:prstGeom>
            <a:ln>
              <a:noFill/>
            </a:ln>
            <a:effectLst/>
          </p:spPr>
        </p:pic>
        <p:pic>
          <p:nvPicPr>
            <p:cNvPr id="254" name="pasted-image.tiff" descr="pasted-image.tiff"/>
            <p:cNvPicPr>
              <a:picLocks noChangeAspect="0"/>
            </p:cNvPicPr>
            <p:nvPr/>
          </p:nvPicPr>
          <p:blipFill>
            <a:blip r:embed="rId3">
              <a:extLst/>
            </a:blip>
            <a:stretch>
              <a:fillRect/>
            </a:stretch>
          </p:blipFill>
          <p:spPr>
            <a:xfrm>
              <a:off x="0" y="0"/>
              <a:ext cx="13426178" cy="8207888"/>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Ejemplo completo: alquiler video club"/>
          <p:cNvSpPr txBox="1"/>
          <p:nvPr>
            <p:ph type="title"/>
          </p:nvPr>
        </p:nvSpPr>
        <p:spPr>
          <a:xfrm>
            <a:off x="3850283" y="1063413"/>
            <a:ext cx="11376310" cy="1203803"/>
          </a:xfrm>
          <a:prstGeom prst="rect">
            <a:avLst/>
          </a:prstGeom>
        </p:spPr>
        <p:txBody>
          <a:bodyPr/>
          <a:lstStyle/>
          <a:p>
            <a:pPr/>
            <a:r>
              <a:t>Ejemplo completo: alquiler video club</a:t>
            </a:r>
          </a:p>
        </p:txBody>
      </p:sp>
      <p:sp>
        <p:nvSpPr>
          <p:cNvPr id="261" name="https://github.com/domingogallardo/refactoring">
            <a:hlinkClick r:id="rId2" invalidUrl="" action="" tgtFrame="" tooltip="" history="1" highlightClick="0" endSnd="0"/>
          </p:cNvPr>
          <p:cNvSpPr txBox="1"/>
          <p:nvPr/>
        </p:nvSpPr>
        <p:spPr>
          <a:xfrm>
            <a:off x="4575616" y="10302631"/>
            <a:ext cx="9136768" cy="578338"/>
          </a:xfrm>
          <a:prstGeom prst="rect">
            <a:avLst/>
          </a:prstGeom>
          <a:ln w="3175">
            <a:miter lim="400000"/>
          </a:ln>
          <a:extLst>
            <a:ext uri="{C572A759-6A51-4108-AA02-DFA0A04FC94B}">
              <ma14:wrappingTextBoxFlag xmlns:ma14="http://schemas.microsoft.com/office/mac/drawingml/2011/main" val="1"/>
            </a:ext>
          </a:extLst>
        </p:spPr>
        <p:txBody>
          <a:bodyPr wrap="none" lIns="53578" tIns="53578" rIns="53578" bIns="53578" anchor="ctr">
            <a:spAutoFit/>
          </a:bodyPr>
          <a:lstStyle>
            <a:lvl1pPr>
              <a:defRPr b="1" sz="3100"/>
            </a:lvl1pPr>
          </a:lstStyle>
          <a:p>
            <a:pPr/>
            <a:r>
              <a:t>https://github.com/domingogallardo/refactoring</a:t>
            </a:r>
          </a:p>
        </p:txBody>
      </p:sp>
      <p:grpSp>
        <p:nvGrpSpPr>
          <p:cNvPr id="264" name="pasted-image.tiff"/>
          <p:cNvGrpSpPr/>
          <p:nvPr/>
        </p:nvGrpSpPr>
        <p:grpSpPr>
          <a:xfrm>
            <a:off x="1703578" y="2674149"/>
            <a:ext cx="15669721" cy="7221550"/>
            <a:chOff x="0" y="0"/>
            <a:chExt cx="15669719" cy="7221549"/>
          </a:xfrm>
        </p:grpSpPr>
        <p:pic>
          <p:nvPicPr>
            <p:cNvPr id="263" name="pasted-image.tiff" descr="pasted-image.tiff"/>
            <p:cNvPicPr>
              <a:picLocks noChangeAspect="1"/>
            </p:cNvPicPr>
            <p:nvPr/>
          </p:nvPicPr>
          <p:blipFill>
            <a:blip r:embed="rId3">
              <a:extLst/>
            </a:blip>
            <a:stretch>
              <a:fillRect/>
            </a:stretch>
          </p:blipFill>
          <p:spPr>
            <a:xfrm>
              <a:off x="127000" y="76200"/>
              <a:ext cx="15415720" cy="6891350"/>
            </a:xfrm>
            <a:prstGeom prst="rect">
              <a:avLst/>
            </a:prstGeom>
            <a:ln>
              <a:noFill/>
            </a:ln>
            <a:effectLst/>
          </p:spPr>
        </p:pic>
        <p:pic>
          <p:nvPicPr>
            <p:cNvPr id="262" name="pasted-image.tiff" descr="pasted-image.tiff"/>
            <p:cNvPicPr>
              <a:picLocks noChangeAspect="0"/>
            </p:cNvPicPr>
            <p:nvPr/>
          </p:nvPicPr>
          <p:blipFill>
            <a:blip r:embed="rId4">
              <a:extLst/>
            </a:blip>
            <a:stretch>
              <a:fillRect/>
            </a:stretch>
          </p:blipFill>
          <p:spPr>
            <a:xfrm>
              <a:off x="0" y="0"/>
              <a:ext cx="15669720" cy="722155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Ejemplo de ejecución"/>
          <p:cNvSpPr txBox="1"/>
          <p:nvPr>
            <p:ph type="title"/>
          </p:nvPr>
        </p:nvSpPr>
        <p:spPr>
          <a:xfrm>
            <a:off x="5795918" y="871298"/>
            <a:ext cx="6696164" cy="1203804"/>
          </a:xfrm>
          <a:prstGeom prst="rect">
            <a:avLst/>
          </a:prstGeom>
        </p:spPr>
        <p:txBody>
          <a:bodyPr/>
          <a:lstStyle/>
          <a:p>
            <a:pPr/>
            <a:r>
              <a:t>Ejemplo de ejecución</a:t>
            </a:r>
          </a:p>
        </p:txBody>
      </p:sp>
      <p:grpSp>
        <p:nvGrpSpPr>
          <p:cNvPr id="269" name="pasted-image.tiff"/>
          <p:cNvGrpSpPr/>
          <p:nvPr/>
        </p:nvGrpSpPr>
        <p:grpSpPr>
          <a:xfrm>
            <a:off x="1278103" y="2153316"/>
            <a:ext cx="14062770" cy="8721370"/>
            <a:chOff x="0" y="0"/>
            <a:chExt cx="14062769" cy="8721369"/>
          </a:xfrm>
        </p:grpSpPr>
        <p:pic>
          <p:nvPicPr>
            <p:cNvPr id="268" name="pasted-image.tiff" descr="pasted-image.tiff"/>
            <p:cNvPicPr>
              <a:picLocks noChangeAspect="1"/>
            </p:cNvPicPr>
            <p:nvPr/>
          </p:nvPicPr>
          <p:blipFill>
            <a:blip r:embed="rId2">
              <a:extLst/>
            </a:blip>
            <a:stretch>
              <a:fillRect/>
            </a:stretch>
          </p:blipFill>
          <p:spPr>
            <a:xfrm>
              <a:off x="127000" y="76200"/>
              <a:ext cx="13808770" cy="8391170"/>
            </a:xfrm>
            <a:prstGeom prst="rect">
              <a:avLst/>
            </a:prstGeom>
            <a:ln>
              <a:noFill/>
            </a:ln>
            <a:effectLst/>
          </p:spPr>
        </p:pic>
        <p:pic>
          <p:nvPicPr>
            <p:cNvPr id="267" name="pasted-image.tiff" descr="pasted-image.tiff"/>
            <p:cNvPicPr>
              <a:picLocks noChangeAspect="0"/>
            </p:cNvPicPr>
            <p:nvPr/>
          </p:nvPicPr>
          <p:blipFill>
            <a:blip r:embed="rId3">
              <a:extLst/>
            </a:blip>
            <a:stretch>
              <a:fillRect/>
            </a:stretch>
          </p:blipFill>
          <p:spPr>
            <a:xfrm>
              <a:off x="0" y="0"/>
              <a:ext cx="14062770" cy="8721370"/>
            </a:xfrm>
            <a:prstGeom prst="rect">
              <a:avLst/>
            </a:prstGeom>
            <a:effectLst/>
          </p:spPr>
        </p:pic>
      </p:grpSp>
      <p:pic>
        <p:nvPicPr>
          <p:cNvPr id="270" name="pasted-image.tiff" descr="pasted-image.tiff"/>
          <p:cNvPicPr>
            <a:picLocks noChangeAspect="1"/>
          </p:cNvPicPr>
          <p:nvPr/>
        </p:nvPicPr>
        <p:blipFill>
          <a:blip r:embed="rId4">
            <a:extLst/>
          </a:blip>
          <a:stretch>
            <a:fillRect/>
          </a:stretch>
        </p:blipFill>
        <p:spPr>
          <a:xfrm>
            <a:off x="10193271" y="8222103"/>
            <a:ext cx="7968842" cy="2940159"/>
          </a:xfrm>
          <a:prstGeom prst="rect">
            <a:avLst/>
          </a:prstGeom>
          <a:ln w="12700">
            <a:solidFill>
              <a:srgbClr val="000000"/>
            </a:solidFill>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ests (1)"/>
          <p:cNvSpPr txBox="1"/>
          <p:nvPr>
            <p:ph type="title"/>
          </p:nvPr>
        </p:nvSpPr>
        <p:spPr>
          <a:xfrm>
            <a:off x="7840836" y="871298"/>
            <a:ext cx="2606328" cy="1203804"/>
          </a:xfrm>
          <a:prstGeom prst="rect">
            <a:avLst/>
          </a:prstGeom>
        </p:spPr>
        <p:txBody>
          <a:bodyPr/>
          <a:lstStyle/>
          <a:p>
            <a:pPr/>
            <a:r>
              <a:t>Tests (1)</a:t>
            </a:r>
          </a:p>
        </p:txBody>
      </p:sp>
      <p:grpSp>
        <p:nvGrpSpPr>
          <p:cNvPr id="275" name="pasted-image.tiff"/>
          <p:cNvGrpSpPr/>
          <p:nvPr/>
        </p:nvGrpSpPr>
        <p:grpSpPr>
          <a:xfrm>
            <a:off x="1716230" y="2299245"/>
            <a:ext cx="14855540" cy="7833474"/>
            <a:chOff x="0" y="0"/>
            <a:chExt cx="14855539" cy="7833473"/>
          </a:xfrm>
        </p:grpSpPr>
        <p:pic>
          <p:nvPicPr>
            <p:cNvPr id="274" name="pasted-image.tiff" descr="pasted-image.tiff"/>
            <p:cNvPicPr>
              <a:picLocks noChangeAspect="1"/>
            </p:cNvPicPr>
            <p:nvPr/>
          </p:nvPicPr>
          <p:blipFill>
            <a:blip r:embed="rId2">
              <a:extLst/>
            </a:blip>
            <a:stretch>
              <a:fillRect/>
            </a:stretch>
          </p:blipFill>
          <p:spPr>
            <a:xfrm>
              <a:off x="127000" y="76200"/>
              <a:ext cx="14601540" cy="7503274"/>
            </a:xfrm>
            <a:prstGeom prst="rect">
              <a:avLst/>
            </a:prstGeom>
            <a:ln>
              <a:noFill/>
            </a:ln>
            <a:effectLst/>
          </p:spPr>
        </p:pic>
        <p:pic>
          <p:nvPicPr>
            <p:cNvPr id="273" name="pasted-image.tiff" descr="pasted-image.tiff"/>
            <p:cNvPicPr>
              <a:picLocks noChangeAspect="0"/>
            </p:cNvPicPr>
            <p:nvPr/>
          </p:nvPicPr>
          <p:blipFill>
            <a:blip r:embed="rId3">
              <a:extLst/>
            </a:blip>
            <a:stretch>
              <a:fillRect/>
            </a:stretch>
          </p:blipFill>
          <p:spPr>
            <a:xfrm>
              <a:off x="0" y="0"/>
              <a:ext cx="14855540" cy="7833474"/>
            </a:xfrm>
            <a:prstGeom prst="rect">
              <a:avLst/>
            </a:prstGeom>
            <a:effectLst/>
          </p:spPr>
        </p:pic>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ests (2)"/>
          <p:cNvSpPr txBox="1"/>
          <p:nvPr>
            <p:ph type="title"/>
          </p:nvPr>
        </p:nvSpPr>
        <p:spPr>
          <a:xfrm>
            <a:off x="7840836" y="871298"/>
            <a:ext cx="2606328" cy="1203804"/>
          </a:xfrm>
          <a:prstGeom prst="rect">
            <a:avLst/>
          </a:prstGeom>
        </p:spPr>
        <p:txBody>
          <a:bodyPr/>
          <a:lstStyle/>
          <a:p>
            <a:pPr/>
            <a:r>
              <a:t>Tests (2)</a:t>
            </a:r>
          </a:p>
        </p:txBody>
      </p:sp>
      <p:grpSp>
        <p:nvGrpSpPr>
          <p:cNvPr id="280" name="pasted-image.tiff"/>
          <p:cNvGrpSpPr/>
          <p:nvPr/>
        </p:nvGrpSpPr>
        <p:grpSpPr>
          <a:xfrm>
            <a:off x="1773446" y="2375837"/>
            <a:ext cx="14741108" cy="6856126"/>
            <a:chOff x="0" y="0"/>
            <a:chExt cx="14741106" cy="6856125"/>
          </a:xfrm>
        </p:grpSpPr>
        <p:pic>
          <p:nvPicPr>
            <p:cNvPr id="279" name="pasted-image.tiff" descr="pasted-image.tiff"/>
            <p:cNvPicPr>
              <a:picLocks noChangeAspect="1"/>
            </p:cNvPicPr>
            <p:nvPr/>
          </p:nvPicPr>
          <p:blipFill>
            <a:blip r:embed="rId2">
              <a:extLst/>
            </a:blip>
            <a:stretch>
              <a:fillRect/>
            </a:stretch>
          </p:blipFill>
          <p:spPr>
            <a:xfrm>
              <a:off x="127000" y="76200"/>
              <a:ext cx="14487107" cy="6525926"/>
            </a:xfrm>
            <a:prstGeom prst="rect">
              <a:avLst/>
            </a:prstGeom>
            <a:ln>
              <a:noFill/>
            </a:ln>
            <a:effectLst/>
          </p:spPr>
        </p:pic>
        <p:pic>
          <p:nvPicPr>
            <p:cNvPr id="278" name="pasted-image.tiff" descr="pasted-image.tiff"/>
            <p:cNvPicPr>
              <a:picLocks noChangeAspect="0"/>
            </p:cNvPicPr>
            <p:nvPr/>
          </p:nvPicPr>
          <p:blipFill>
            <a:blip r:embed="rId3">
              <a:extLst/>
            </a:blip>
            <a:stretch>
              <a:fillRect/>
            </a:stretch>
          </p:blipFill>
          <p:spPr>
            <a:xfrm>
              <a:off x="0" y="0"/>
              <a:ext cx="14741107" cy="6856126"/>
            </a:xfrm>
            <a:prstGeom prst="rect">
              <a:avLst/>
            </a:prstGeom>
            <a:effectLst/>
          </p:spPr>
        </p:pic>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Definición"/>
          <p:cNvSpPr txBox="1"/>
          <p:nvPr>
            <p:ph type="title"/>
          </p:nvPr>
        </p:nvSpPr>
        <p:spPr>
          <a:xfrm>
            <a:off x="7511611" y="871298"/>
            <a:ext cx="3264778" cy="1203804"/>
          </a:xfrm>
          <a:prstGeom prst="rect">
            <a:avLst/>
          </a:prstGeom>
        </p:spPr>
        <p:txBody>
          <a:bodyPr/>
          <a:lstStyle/>
          <a:p>
            <a:pPr/>
            <a:r>
              <a:t>Definición</a:t>
            </a:r>
          </a:p>
        </p:txBody>
      </p:sp>
      <p:sp>
        <p:nvSpPr>
          <p:cNvPr id="63" name="Una refactorización (refactoring en inglés) de un programa consiste en la realización de una transformación de su código fuente sin cambiar su funcionamiento.   Se modifica la estructura del programa con el objetivo de mejorar su calidad:…"/>
          <p:cNvSpPr txBox="1"/>
          <p:nvPr/>
        </p:nvSpPr>
        <p:spPr>
          <a:xfrm>
            <a:off x="1734790" y="2544511"/>
            <a:ext cx="15415916" cy="7153778"/>
          </a:xfrm>
          <a:prstGeom prst="rect">
            <a:avLst/>
          </a:prstGeom>
          <a:ln w="3175">
            <a:miter lim="400000"/>
          </a:ln>
          <a:extLst>
            <a:ext uri="{C572A759-6A51-4108-AA02-DFA0A04FC94B}">
              <ma14:wrappingTextBoxFlag xmlns:ma14="http://schemas.microsoft.com/office/mac/drawingml/2011/main" val="1"/>
            </a:ext>
          </a:extLst>
        </p:spPr>
        <p:txBody>
          <a:bodyPr lIns="53578" tIns="53578" rIns="53578" bIns="53578" anchor="ctr">
            <a:spAutoFit/>
          </a:bodyPr>
          <a:lstStyle/>
          <a:p>
            <a:pPr defTabSz="457200">
              <a:spcBef>
                <a:spcPts val="1600"/>
              </a:spcBef>
              <a:defRPr sz="4100">
                <a:solidFill>
                  <a:srgbClr val="24292F"/>
                </a:solidFill>
              </a:defRPr>
            </a:pPr>
            <a:r>
              <a:t>Una refactorización (</a:t>
            </a:r>
            <a:r>
              <a:rPr i="1"/>
              <a:t>refactoring</a:t>
            </a:r>
            <a:r>
              <a:t> en inglés) de un programa consiste en la realización de una </a:t>
            </a:r>
            <a:r>
              <a:rPr b="1"/>
              <a:t>transformación</a:t>
            </a:r>
            <a:r>
              <a:t> de su código fuente </a:t>
            </a:r>
            <a:r>
              <a:rPr b="1"/>
              <a:t>sin cambiar su funcionamiento</a:t>
            </a:r>
            <a:r>
              <a:t>. </a:t>
            </a:r>
            <a:br/>
            <a:br/>
            <a:r>
              <a:t>Se modifica la </a:t>
            </a:r>
            <a:r>
              <a:rPr i="1"/>
              <a:t>estructura</a:t>
            </a:r>
            <a:r>
              <a:t> del programa con el objetivo de mejorar su calidad:</a:t>
            </a:r>
          </a:p>
          <a:p>
            <a:pPr lvl="1" marL="1085361" indent="-640861" defTabSz="457200">
              <a:spcBef>
                <a:spcPts val="1600"/>
              </a:spcBef>
              <a:buSzPct val="125000"/>
              <a:buChar char="•"/>
              <a:defRPr sz="4100">
                <a:solidFill>
                  <a:srgbClr val="24292F"/>
                </a:solidFill>
              </a:defRPr>
            </a:pPr>
            <a:r>
              <a:t>más legible</a:t>
            </a:r>
          </a:p>
          <a:p>
            <a:pPr lvl="1" marL="1085361" indent="-640861" defTabSz="457200">
              <a:spcBef>
                <a:spcPts val="1600"/>
              </a:spcBef>
              <a:buSzPct val="125000"/>
              <a:buChar char="•"/>
              <a:defRPr sz="4100">
                <a:solidFill>
                  <a:srgbClr val="24292F"/>
                </a:solidFill>
              </a:defRPr>
            </a:pPr>
            <a:r>
              <a:t>más modificable</a:t>
            </a:r>
          </a:p>
          <a:p>
            <a:pPr lvl="1" marL="1085361" indent="-640861" defTabSz="457200">
              <a:spcBef>
                <a:spcPts val="1600"/>
              </a:spcBef>
              <a:buSzPct val="125000"/>
              <a:buChar char="•"/>
              <a:defRPr sz="4100">
                <a:solidFill>
                  <a:srgbClr val="24292F"/>
                </a:solidFill>
              </a:defRPr>
            </a:pPr>
            <a:r>
              <a:t>mejorar la cohesión</a:t>
            </a:r>
          </a:p>
          <a:p>
            <a:pPr lvl="1" marL="1085361" indent="-640861" defTabSz="457200">
              <a:spcBef>
                <a:spcPts val="1600"/>
              </a:spcBef>
              <a:buSzPct val="125000"/>
              <a:buChar char="•"/>
              <a:defRPr sz="4100">
                <a:solidFill>
                  <a:srgbClr val="24292F"/>
                </a:solidFill>
              </a:defRPr>
            </a:pPr>
            <a:r>
              <a:t>reducir las dependencias</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ests (3)"/>
          <p:cNvSpPr txBox="1"/>
          <p:nvPr>
            <p:ph type="title"/>
          </p:nvPr>
        </p:nvSpPr>
        <p:spPr>
          <a:xfrm>
            <a:off x="7840836" y="871298"/>
            <a:ext cx="2606328" cy="1203804"/>
          </a:xfrm>
          <a:prstGeom prst="rect">
            <a:avLst/>
          </a:prstGeom>
        </p:spPr>
        <p:txBody>
          <a:bodyPr/>
          <a:lstStyle/>
          <a:p>
            <a:pPr/>
            <a:r>
              <a:t>Tests (3)</a:t>
            </a:r>
          </a:p>
        </p:txBody>
      </p:sp>
      <p:grpSp>
        <p:nvGrpSpPr>
          <p:cNvPr id="285" name="pasted-image.tiff"/>
          <p:cNvGrpSpPr/>
          <p:nvPr/>
        </p:nvGrpSpPr>
        <p:grpSpPr>
          <a:xfrm>
            <a:off x="2066608" y="3494676"/>
            <a:ext cx="14154784" cy="4440648"/>
            <a:chOff x="0" y="0"/>
            <a:chExt cx="14154782" cy="4440646"/>
          </a:xfrm>
        </p:grpSpPr>
        <p:pic>
          <p:nvPicPr>
            <p:cNvPr id="284" name="pasted-image.tiff" descr="pasted-image.tiff"/>
            <p:cNvPicPr>
              <a:picLocks noChangeAspect="1"/>
            </p:cNvPicPr>
            <p:nvPr/>
          </p:nvPicPr>
          <p:blipFill>
            <a:blip r:embed="rId2">
              <a:extLst/>
            </a:blip>
            <a:stretch>
              <a:fillRect/>
            </a:stretch>
          </p:blipFill>
          <p:spPr>
            <a:xfrm>
              <a:off x="127000" y="76200"/>
              <a:ext cx="13900783" cy="4110447"/>
            </a:xfrm>
            <a:prstGeom prst="rect">
              <a:avLst/>
            </a:prstGeom>
            <a:ln>
              <a:noFill/>
            </a:ln>
            <a:effectLst/>
          </p:spPr>
        </p:pic>
        <p:pic>
          <p:nvPicPr>
            <p:cNvPr id="283" name="pasted-image.tiff" descr="pasted-image.tiff"/>
            <p:cNvPicPr>
              <a:picLocks noChangeAspect="0"/>
            </p:cNvPicPr>
            <p:nvPr/>
          </p:nvPicPr>
          <p:blipFill>
            <a:blip r:embed="rId3">
              <a:extLst/>
            </a:blip>
            <a:stretch>
              <a:fillRect/>
            </a:stretch>
          </p:blipFill>
          <p:spPr>
            <a:xfrm>
              <a:off x="0" y="0"/>
              <a:ext cx="14154783" cy="4440647"/>
            </a:xfrm>
            <a:prstGeom prst="rect">
              <a:avLst/>
            </a:prstGeom>
            <a:effectLst/>
          </p:spPr>
        </p:pic>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ests (y 4)"/>
          <p:cNvSpPr txBox="1"/>
          <p:nvPr>
            <p:ph type="title"/>
          </p:nvPr>
        </p:nvSpPr>
        <p:spPr>
          <a:xfrm>
            <a:off x="7840836" y="871298"/>
            <a:ext cx="2606328" cy="1203804"/>
          </a:xfrm>
          <a:prstGeom prst="rect">
            <a:avLst/>
          </a:prstGeom>
        </p:spPr>
        <p:txBody>
          <a:bodyPr/>
          <a:lstStyle>
            <a:lvl1pPr defTabSz="519937">
              <a:defRPr sz="4272"/>
            </a:lvl1pPr>
          </a:lstStyle>
          <a:p>
            <a:pPr/>
            <a:r>
              <a:t>Tests (y 4)</a:t>
            </a:r>
          </a:p>
        </p:txBody>
      </p:sp>
      <p:grpSp>
        <p:nvGrpSpPr>
          <p:cNvPr id="290" name="pasted-image.tiff"/>
          <p:cNvGrpSpPr/>
          <p:nvPr/>
        </p:nvGrpSpPr>
        <p:grpSpPr>
          <a:xfrm>
            <a:off x="3317202" y="2213073"/>
            <a:ext cx="11653596" cy="8629597"/>
            <a:chOff x="0" y="0"/>
            <a:chExt cx="11653594" cy="8629596"/>
          </a:xfrm>
        </p:grpSpPr>
        <p:pic>
          <p:nvPicPr>
            <p:cNvPr id="289" name="pasted-image.tiff" descr="pasted-image.tiff"/>
            <p:cNvPicPr>
              <a:picLocks noChangeAspect="1"/>
            </p:cNvPicPr>
            <p:nvPr/>
          </p:nvPicPr>
          <p:blipFill>
            <a:blip r:embed="rId2">
              <a:extLst/>
            </a:blip>
            <a:stretch>
              <a:fillRect/>
            </a:stretch>
          </p:blipFill>
          <p:spPr>
            <a:xfrm>
              <a:off x="127000" y="76200"/>
              <a:ext cx="11399595" cy="8299397"/>
            </a:xfrm>
            <a:prstGeom prst="rect">
              <a:avLst/>
            </a:prstGeom>
            <a:ln>
              <a:noFill/>
            </a:ln>
            <a:effectLst/>
          </p:spPr>
        </p:pic>
        <p:pic>
          <p:nvPicPr>
            <p:cNvPr id="288" name="pasted-image.tiff" descr="pasted-image.tiff"/>
            <p:cNvPicPr>
              <a:picLocks noChangeAspect="0"/>
            </p:cNvPicPr>
            <p:nvPr/>
          </p:nvPicPr>
          <p:blipFill>
            <a:blip r:embed="rId3">
              <a:extLst/>
            </a:blip>
            <a:stretch>
              <a:fillRect/>
            </a:stretch>
          </p:blipFill>
          <p:spPr>
            <a:xfrm>
              <a:off x="0" y="0"/>
              <a:ext cx="11653595" cy="8629597"/>
            </a:xfrm>
            <a:prstGeom prst="rect">
              <a:avLst/>
            </a:prstGeom>
            <a:effectLst/>
          </p:spPr>
        </p:pic>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Refactorización"/>
          <p:cNvSpPr txBox="1"/>
          <p:nvPr>
            <p:ph type="title"/>
          </p:nvPr>
        </p:nvSpPr>
        <p:spPr>
          <a:xfrm>
            <a:off x="6737571" y="871298"/>
            <a:ext cx="4812857" cy="1203804"/>
          </a:xfrm>
          <a:prstGeom prst="rect">
            <a:avLst/>
          </a:prstGeom>
        </p:spPr>
        <p:txBody>
          <a:bodyPr/>
          <a:lstStyle/>
          <a:p>
            <a:pPr/>
            <a:r>
              <a:t>Refactorización</a:t>
            </a:r>
          </a:p>
        </p:txBody>
      </p:sp>
      <p:sp>
        <p:nvSpPr>
          <p:cNvPr id="293" name="Queremos añadir la funcionalidad que nos permita imprimir la factura en HTML.…"/>
          <p:cNvSpPr txBox="1"/>
          <p:nvPr>
            <p:ph type="body" idx="4294967295"/>
          </p:nvPr>
        </p:nvSpPr>
        <p:spPr>
          <a:xfrm>
            <a:off x="1238887" y="2534252"/>
            <a:ext cx="15992858" cy="8275337"/>
          </a:xfrm>
          <a:prstGeom prst="rect">
            <a:avLst/>
          </a:prstGeom>
        </p:spPr>
        <p:txBody>
          <a:bodyPr/>
          <a:lstStyle/>
          <a:p>
            <a:pPr>
              <a:defRPr sz="3900"/>
            </a:pPr>
            <a:r>
              <a:t>Queremos añadir la funcionalidad que nos permita imprimir la factura en HTML.</a:t>
            </a:r>
          </a:p>
          <a:p>
            <a:pPr>
              <a:defRPr sz="3900"/>
            </a:pPr>
            <a:r>
              <a:t>El código no está preparado para que sea fácil hacerlo. Hay que refactorizar.</a:t>
            </a:r>
          </a:p>
          <a:p>
            <a:pPr>
              <a:defRPr sz="3900"/>
            </a:pPr>
            <a:r>
              <a:rPr u="sng">
                <a:solidFill>
                  <a:srgbClr val="3171C9"/>
                </a:solidFill>
                <a:hlinkClick r:id="rId2" invalidUrl="" action="" tgtFrame="" tooltip="" history="1" highlightClick="0" endSnd="0"/>
              </a:rPr>
              <a:t>Listado de commits</a:t>
            </a:r>
            <a:r>
              <a:t> con la refactorización.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Refactorización para imprimir la cuenta en HTML"/>
          <p:cNvSpPr txBox="1"/>
          <p:nvPr>
            <p:ph type="title"/>
          </p:nvPr>
        </p:nvSpPr>
        <p:spPr>
          <a:xfrm>
            <a:off x="1945973" y="871298"/>
            <a:ext cx="14578685" cy="1203804"/>
          </a:xfrm>
          <a:prstGeom prst="rect">
            <a:avLst/>
          </a:prstGeom>
        </p:spPr>
        <p:txBody>
          <a:bodyPr/>
          <a:lstStyle/>
          <a:p>
            <a:pPr/>
            <a:r>
              <a:t>Refactorización para imprimir la cuenta en HTML</a:t>
            </a:r>
          </a:p>
        </p:txBody>
      </p:sp>
      <p:sp>
        <p:nvSpPr>
          <p:cNvPr id="296" name="Paso 1: Extract Method…"/>
          <p:cNvSpPr txBox="1"/>
          <p:nvPr>
            <p:ph type="body" idx="4294967295"/>
          </p:nvPr>
        </p:nvSpPr>
        <p:spPr>
          <a:xfrm>
            <a:off x="1238887" y="2534252"/>
            <a:ext cx="15992858" cy="8275337"/>
          </a:xfrm>
          <a:prstGeom prst="rect">
            <a:avLst/>
          </a:prstGeom>
        </p:spPr>
        <p:txBody>
          <a:bodyPr/>
          <a:lstStyle/>
          <a:p>
            <a:pPr lvl="1">
              <a:defRPr sz="3900"/>
            </a:pPr>
            <a:r>
              <a:t>Paso 1: Extract Method</a:t>
            </a:r>
          </a:p>
          <a:p>
            <a:pPr lvl="1">
              <a:defRPr sz="3900"/>
            </a:pPr>
            <a:r>
              <a:t>Paso 2: Rename Variable</a:t>
            </a:r>
          </a:p>
          <a:p>
            <a:pPr lvl="1">
              <a:defRPr sz="3900"/>
            </a:pPr>
            <a:r>
              <a:t>Paso 3: Move Method</a:t>
            </a:r>
          </a:p>
          <a:p>
            <a:pPr lvl="1">
              <a:defRPr sz="3900"/>
            </a:pPr>
            <a:r>
              <a:t>Paso 4: Inline Method</a:t>
            </a:r>
          </a:p>
          <a:p>
            <a:pPr lvl="1">
              <a:defRPr sz="3900"/>
            </a:pPr>
            <a:r>
              <a:t>Paso 5: Replace Temp with Query</a:t>
            </a:r>
          </a:p>
          <a:p>
            <a:pPr lvl="1">
              <a:defRPr sz="3900"/>
            </a:pPr>
            <a:r>
              <a:t>Paso 6: Extract + Move Method</a:t>
            </a:r>
          </a:p>
          <a:p>
            <a:pPr lvl="1">
              <a:defRPr sz="3900"/>
            </a:pPr>
            <a:r>
              <a:t>Paso 7: Replace Temp with Query</a:t>
            </a:r>
          </a:p>
          <a:p>
            <a:pPr lvl="1">
              <a:defRPr sz="3900"/>
            </a:pPr>
            <a:r>
              <a:t>Paso 8: Añadir método que genera el HTML</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Refactorización para introducir herencia y polimorfismo"/>
          <p:cNvSpPr txBox="1"/>
          <p:nvPr>
            <p:ph type="title"/>
          </p:nvPr>
        </p:nvSpPr>
        <p:spPr>
          <a:xfrm>
            <a:off x="1477086" y="871298"/>
            <a:ext cx="16524050" cy="1203804"/>
          </a:xfrm>
          <a:prstGeom prst="rect">
            <a:avLst/>
          </a:prstGeom>
        </p:spPr>
        <p:txBody>
          <a:bodyPr/>
          <a:lstStyle/>
          <a:p>
            <a:pPr/>
            <a:r>
              <a:t>Refactorización para introducir herencia y polimorfismo</a:t>
            </a:r>
          </a:p>
        </p:txBody>
      </p:sp>
      <p:sp>
        <p:nvSpPr>
          <p:cNvPr id="299" name="Paso 1: Move Method…"/>
          <p:cNvSpPr txBox="1"/>
          <p:nvPr>
            <p:ph type="body" idx="4294967295"/>
          </p:nvPr>
        </p:nvSpPr>
        <p:spPr>
          <a:xfrm>
            <a:off x="1238887" y="2534252"/>
            <a:ext cx="15992858" cy="8275337"/>
          </a:xfrm>
          <a:prstGeom prst="rect">
            <a:avLst/>
          </a:prstGeom>
        </p:spPr>
        <p:txBody>
          <a:bodyPr/>
          <a:lstStyle/>
          <a:p>
            <a:pPr lvl="1">
              <a:defRPr sz="3900"/>
            </a:pPr>
            <a:r>
              <a:t>Paso 1: Move Method</a:t>
            </a:r>
          </a:p>
          <a:p>
            <a:pPr lvl="1">
              <a:defRPr sz="3900"/>
            </a:pPr>
            <a:r>
              <a:t>Paso 2: Move Method</a:t>
            </a:r>
          </a:p>
          <a:p>
            <a:pPr lvl="1">
              <a:defRPr sz="3900"/>
            </a:pPr>
            <a:r>
              <a:t>Paso 3: Encapsulate Variable</a:t>
            </a:r>
          </a:p>
          <a:p>
            <a:pPr lvl="1">
              <a:defRPr sz="3900"/>
            </a:pPr>
            <a:r>
              <a:t>Paso 4: Replace Type Code with State</a:t>
            </a:r>
          </a:p>
          <a:p>
            <a:pPr lvl="1">
              <a:defRPr sz="3900"/>
            </a:pPr>
            <a:r>
              <a:t>Paso 5: Move Method</a:t>
            </a:r>
          </a:p>
          <a:p>
            <a:pPr lvl="1">
              <a:defRPr sz="3900"/>
            </a:pPr>
            <a:r>
              <a:t>Paso 6: Replace Conditional with Polymorphism</a:t>
            </a:r>
          </a:p>
          <a:p>
            <a:pPr lvl="1">
              <a:defRPr sz="3900"/>
            </a:pPr>
            <a:r>
              <a:t>Paso 7: Replace Conditional with Polymorphism</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pasted-image.tiff" descr="pasted-image.tiff">
            <a:hlinkClick r:id="rId2" invalidUrl="" action="" tgtFrame="" tooltip="" history="1" highlightClick="0" endSnd="0"/>
          </p:cNvPr>
          <p:cNvPicPr>
            <a:picLocks noChangeAspect="1"/>
          </p:cNvPicPr>
          <p:nvPr/>
        </p:nvPicPr>
        <p:blipFill>
          <a:blip r:embed="rId3">
            <a:extLst/>
          </a:blip>
          <a:stretch>
            <a:fillRect/>
          </a:stretch>
        </p:blipFill>
        <p:spPr>
          <a:xfrm>
            <a:off x="0" y="1297343"/>
            <a:ext cx="18288000" cy="8835314"/>
          </a:xfrm>
          <a:prstGeom prst="rect">
            <a:avLst/>
          </a:prstGeom>
          <a:ln w="3175">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 name="refactoring.png" descr="refactoring.png"/>
          <p:cNvPicPr>
            <a:picLocks noChangeAspect="1"/>
          </p:cNvPicPr>
          <p:nvPr/>
        </p:nvPicPr>
        <p:blipFill>
          <a:blip r:embed="rId2">
            <a:extLst/>
          </a:blip>
          <a:stretch>
            <a:fillRect/>
          </a:stretch>
        </p:blipFill>
        <p:spPr>
          <a:xfrm>
            <a:off x="3778101" y="2762449"/>
            <a:ext cx="10243344" cy="6911698"/>
          </a:xfrm>
          <a:prstGeom prst="rect">
            <a:avLst/>
          </a:prstGeom>
          <a:ln w="3175">
            <a:miter lim="400000"/>
          </a:ln>
        </p:spPr>
      </p:pic>
      <p:sp>
        <p:nvSpPr>
          <p:cNvPr id="66" name="Libros de Martin Fowler"/>
          <p:cNvSpPr txBox="1"/>
          <p:nvPr>
            <p:ph type="title"/>
          </p:nvPr>
        </p:nvSpPr>
        <p:spPr>
          <a:xfrm>
            <a:off x="5403411" y="871298"/>
            <a:ext cx="6992724" cy="1203804"/>
          </a:xfrm>
          <a:prstGeom prst="rect">
            <a:avLst/>
          </a:prstGeom>
        </p:spPr>
        <p:txBody>
          <a:bodyPr/>
          <a:lstStyle/>
          <a:p>
            <a:pPr/>
            <a:r>
              <a:t>Libros de Martin Fowler</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Estándarización"/>
          <p:cNvSpPr txBox="1"/>
          <p:nvPr>
            <p:ph type="title"/>
          </p:nvPr>
        </p:nvSpPr>
        <p:spPr>
          <a:xfrm>
            <a:off x="6754472" y="871298"/>
            <a:ext cx="4779056" cy="1203804"/>
          </a:xfrm>
          <a:prstGeom prst="rect">
            <a:avLst/>
          </a:prstGeom>
        </p:spPr>
        <p:txBody>
          <a:bodyPr/>
          <a:lstStyle/>
          <a:p>
            <a:pPr/>
            <a:r>
              <a:t>Estándarización</a:t>
            </a:r>
          </a:p>
        </p:txBody>
      </p:sp>
      <p:sp>
        <p:nvSpPr>
          <p:cNvPr id="69" name="El trabajo fundamental de Fowler ha sido el de estandarizar las refactorizaciones, dándoles un nombre propio a cada y clasificándolas."/>
          <p:cNvSpPr txBox="1"/>
          <p:nvPr>
            <p:ph type="body" idx="4294967295"/>
          </p:nvPr>
        </p:nvSpPr>
        <p:spPr>
          <a:xfrm>
            <a:off x="1142562" y="2314888"/>
            <a:ext cx="16515830" cy="7783848"/>
          </a:xfrm>
          <a:prstGeom prst="rect">
            <a:avLst/>
          </a:prstGeom>
        </p:spPr>
        <p:txBody>
          <a:bodyPr/>
          <a:lstStyle>
            <a:lvl1pPr>
              <a:defRPr sz="3900"/>
            </a:lvl1pPr>
          </a:lstStyle>
          <a:p>
            <a:pPr/>
            <a:r>
              <a:t>El trabajo fundamental de Fowler ha sido el de estandarizar las refactorizaciones, dándoles un nombre propio a cada y clasificándolas.</a:t>
            </a:r>
          </a:p>
        </p:txBody>
      </p:sp>
      <p:grpSp>
        <p:nvGrpSpPr>
          <p:cNvPr id="72" name="pasted-image.tiff">
            <a:hlinkClick r:id="rId2" invalidUrl="" action="" tgtFrame="" tooltip="" history="1" highlightClick="0" endSnd="0"/>
          </p:cNvPr>
          <p:cNvGrpSpPr/>
          <p:nvPr/>
        </p:nvGrpSpPr>
        <p:grpSpPr>
          <a:xfrm>
            <a:off x="2917326" y="3934156"/>
            <a:ext cx="12083690" cy="6960160"/>
            <a:chOff x="0" y="0"/>
            <a:chExt cx="12083688" cy="6960158"/>
          </a:xfrm>
        </p:grpSpPr>
        <p:pic>
          <p:nvPicPr>
            <p:cNvPr id="71" name="pasted-image.tiff" descr="pasted-image.tiff"/>
            <p:cNvPicPr>
              <a:picLocks noChangeAspect="1"/>
            </p:cNvPicPr>
            <p:nvPr/>
          </p:nvPicPr>
          <p:blipFill>
            <a:blip r:embed="rId3">
              <a:extLst/>
            </a:blip>
            <a:stretch>
              <a:fillRect/>
            </a:stretch>
          </p:blipFill>
          <p:spPr>
            <a:xfrm>
              <a:off x="127000" y="76200"/>
              <a:ext cx="11829689" cy="6629959"/>
            </a:xfrm>
            <a:prstGeom prst="rect">
              <a:avLst/>
            </a:prstGeom>
            <a:ln>
              <a:noFill/>
            </a:ln>
            <a:effectLst/>
          </p:spPr>
        </p:pic>
        <p:pic>
          <p:nvPicPr>
            <p:cNvPr id="70" name="pasted-image.tiff" descr="pasted-image.tiff"/>
            <p:cNvPicPr>
              <a:picLocks noChangeAspect="0"/>
            </p:cNvPicPr>
            <p:nvPr/>
          </p:nvPicPr>
          <p:blipFill>
            <a:blip r:embed="rId4">
              <a:extLst/>
            </a:blip>
            <a:stretch>
              <a:fillRect/>
            </a:stretch>
          </p:blipFill>
          <p:spPr>
            <a:xfrm>
              <a:off x="0" y="0"/>
              <a:ext cx="12083689" cy="6960159"/>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Ejemplo - Change Function Declaration"/>
          <p:cNvSpPr txBox="1"/>
          <p:nvPr>
            <p:ph type="title"/>
          </p:nvPr>
        </p:nvSpPr>
        <p:spPr>
          <a:xfrm>
            <a:off x="3505764" y="871298"/>
            <a:ext cx="11276472" cy="1203804"/>
          </a:xfrm>
          <a:prstGeom prst="rect">
            <a:avLst/>
          </a:prstGeom>
        </p:spPr>
        <p:txBody>
          <a:bodyPr/>
          <a:lstStyle/>
          <a:p>
            <a:pPr/>
            <a:r>
              <a:t>Ejemplo - Change Function Declaration</a:t>
            </a:r>
          </a:p>
        </p:txBody>
      </p:sp>
      <p:grpSp>
        <p:nvGrpSpPr>
          <p:cNvPr id="77" name="pasted-image.tiff"/>
          <p:cNvGrpSpPr/>
          <p:nvPr/>
        </p:nvGrpSpPr>
        <p:grpSpPr>
          <a:xfrm>
            <a:off x="1001039" y="3385913"/>
            <a:ext cx="7533801" cy="4128358"/>
            <a:chOff x="0" y="0"/>
            <a:chExt cx="7533799" cy="4128356"/>
          </a:xfrm>
        </p:grpSpPr>
        <p:pic>
          <p:nvPicPr>
            <p:cNvPr id="76" name="pasted-image.tiff" descr="pasted-image.tiff"/>
            <p:cNvPicPr>
              <a:picLocks noChangeAspect="1"/>
            </p:cNvPicPr>
            <p:nvPr/>
          </p:nvPicPr>
          <p:blipFill>
            <a:blip r:embed="rId2">
              <a:extLst/>
            </a:blip>
            <a:stretch>
              <a:fillRect/>
            </a:stretch>
          </p:blipFill>
          <p:spPr>
            <a:xfrm>
              <a:off x="127000" y="76200"/>
              <a:ext cx="7279800" cy="3798157"/>
            </a:xfrm>
            <a:prstGeom prst="rect">
              <a:avLst/>
            </a:prstGeom>
            <a:ln>
              <a:noFill/>
            </a:ln>
            <a:effectLst/>
          </p:spPr>
        </p:pic>
        <p:pic>
          <p:nvPicPr>
            <p:cNvPr id="75" name="pasted-image.tiff" descr="pasted-image.tiff"/>
            <p:cNvPicPr>
              <a:picLocks noChangeAspect="0"/>
            </p:cNvPicPr>
            <p:nvPr/>
          </p:nvPicPr>
          <p:blipFill>
            <a:blip r:embed="rId3">
              <a:extLst/>
            </a:blip>
            <a:stretch>
              <a:fillRect/>
            </a:stretch>
          </p:blipFill>
          <p:spPr>
            <a:xfrm>
              <a:off x="0" y="0"/>
              <a:ext cx="7533800" cy="4128357"/>
            </a:xfrm>
            <a:prstGeom prst="rect">
              <a:avLst/>
            </a:prstGeom>
            <a:effectLst/>
          </p:spPr>
        </p:pic>
      </p:grpSp>
      <p:grpSp>
        <p:nvGrpSpPr>
          <p:cNvPr id="80" name="pasted-image.tiff"/>
          <p:cNvGrpSpPr/>
          <p:nvPr/>
        </p:nvGrpSpPr>
        <p:grpSpPr>
          <a:xfrm>
            <a:off x="9495790" y="3452490"/>
            <a:ext cx="7533801" cy="3995204"/>
            <a:chOff x="0" y="0"/>
            <a:chExt cx="7533799" cy="3995202"/>
          </a:xfrm>
        </p:grpSpPr>
        <p:pic>
          <p:nvPicPr>
            <p:cNvPr id="79" name="pasted-image.tiff" descr="pasted-image.tiff"/>
            <p:cNvPicPr>
              <a:picLocks noChangeAspect="1"/>
            </p:cNvPicPr>
            <p:nvPr/>
          </p:nvPicPr>
          <p:blipFill>
            <a:blip r:embed="rId4">
              <a:extLst/>
            </a:blip>
            <a:stretch>
              <a:fillRect/>
            </a:stretch>
          </p:blipFill>
          <p:spPr>
            <a:xfrm>
              <a:off x="127000" y="76200"/>
              <a:ext cx="7279800" cy="3665003"/>
            </a:xfrm>
            <a:prstGeom prst="rect">
              <a:avLst/>
            </a:prstGeom>
            <a:ln>
              <a:noFill/>
            </a:ln>
            <a:effectLst/>
          </p:spPr>
        </p:pic>
        <p:pic>
          <p:nvPicPr>
            <p:cNvPr id="78" name="pasted-image.tiff" descr="pasted-image.tiff"/>
            <p:cNvPicPr>
              <a:picLocks noChangeAspect="0"/>
            </p:cNvPicPr>
            <p:nvPr/>
          </p:nvPicPr>
          <p:blipFill>
            <a:blip r:embed="rId5">
              <a:extLst/>
            </a:blip>
            <a:stretch>
              <a:fillRect/>
            </a:stretch>
          </p:blipFill>
          <p:spPr>
            <a:xfrm>
              <a:off x="0" y="0"/>
              <a:ext cx="7533800" cy="3995203"/>
            </a:xfrm>
            <a:prstGeom prst="rect">
              <a:avLst/>
            </a:prstGeom>
            <a:effectLst/>
          </p:spPr>
        </p:pic>
      </p:grpSp>
      <p:sp>
        <p:nvSpPr>
          <p:cNvPr id="84"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85"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86" name="Línea de conexión"/>
          <p:cNvSpPr/>
          <p:nvPr/>
        </p:nvSpPr>
        <p:spPr>
          <a:xfrm>
            <a:off x="6838139" y="7653834"/>
            <a:ext cx="4323156" cy="1713265"/>
          </a:xfrm>
          <a:custGeom>
            <a:avLst/>
            <a:gdLst/>
            <a:ahLst/>
            <a:cxnLst>
              <a:cxn ang="0">
                <a:pos x="wd2" y="hd2"/>
              </a:cxn>
              <a:cxn ang="5400000">
                <a:pos x="wd2" y="hd2"/>
              </a:cxn>
              <a:cxn ang="10800000">
                <a:pos x="wd2" y="hd2"/>
              </a:cxn>
              <a:cxn ang="16200000">
                <a:pos x="wd2" y="hd2"/>
              </a:cxn>
            </a:cxnLst>
            <a:rect l="0" t="0" r="r" b="b"/>
            <a:pathLst>
              <a:path w="21600" h="16208" fill="norm" stroke="1" extrusionOk="0">
                <a:moveTo>
                  <a:pt x="0" y="1406"/>
                </a:moveTo>
                <a:cubicBezTo>
                  <a:pt x="6127" y="21600"/>
                  <a:pt x="13327" y="21131"/>
                  <a:pt x="21600" y="0"/>
                </a:cubicBezTo>
              </a:path>
            </a:pathLst>
          </a:custGeom>
          <a:ln w="165100">
            <a:solidFill>
              <a:schemeClr val="accent5">
                <a:hueOff val="-444211"/>
                <a:satOff val="-14915"/>
                <a:lumOff val="22857"/>
              </a:schemeClr>
            </a:solidFill>
            <a:miter lim="400000"/>
            <a:tailEnd type="stealth"/>
          </a:ln>
        </p:spPr>
        <p:txBody>
          <a:bodyP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Cómo nos aseguramos de que no se  cambia el funcionamiento?"/>
          <p:cNvSpPr txBox="1"/>
          <p:nvPr>
            <p:ph type="title"/>
          </p:nvPr>
        </p:nvSpPr>
        <p:spPr>
          <a:xfrm>
            <a:off x="3717582" y="1119533"/>
            <a:ext cx="10301204" cy="2609711"/>
          </a:xfrm>
          <a:prstGeom prst="rect">
            <a:avLst/>
          </a:prstGeom>
        </p:spPr>
        <p:txBody>
          <a:bodyPr/>
          <a:lstStyle/>
          <a:p>
            <a:pPr algn="ctr" defTabSz="554990">
              <a:defRPr sz="4560"/>
            </a:pPr>
            <a:r>
              <a:t>¿Cómo nos aseguramos de que no se </a:t>
            </a:r>
            <a:br/>
            <a:r>
              <a:t>cambia el funcionamiento?</a:t>
            </a:r>
            <a:br/>
          </a:p>
        </p:txBody>
      </p:sp>
      <p:sp>
        <p:nvSpPr>
          <p:cNvPr id="95"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96"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91" name="La forma más habitual es mediante una batería de tests que prueba el código que se refactoriza.…"/>
          <p:cNvSpPr txBox="1"/>
          <p:nvPr>
            <p:ph type="body" sz="half" idx="4294967295"/>
          </p:nvPr>
        </p:nvSpPr>
        <p:spPr>
          <a:xfrm>
            <a:off x="1043979" y="3276581"/>
            <a:ext cx="16614413" cy="3134623"/>
          </a:xfrm>
          <a:prstGeom prst="rect">
            <a:avLst/>
          </a:prstGeom>
        </p:spPr>
        <p:txBody>
          <a:bodyPr/>
          <a:lstStyle/>
          <a:p>
            <a:pPr>
              <a:defRPr sz="3900"/>
            </a:pPr>
            <a:r>
              <a:t>La forma más habitual es mediante una batería de tests que prueba el código que se refactoriza. </a:t>
            </a:r>
          </a:p>
          <a:p>
            <a:pPr>
              <a:defRPr sz="3900"/>
            </a:pPr>
            <a:r>
              <a:t>Basta con comprobar, una vez hecha la refactorización, que los tests siguen pasando.</a:t>
            </a:r>
          </a:p>
        </p:txBody>
      </p:sp>
      <p:grpSp>
        <p:nvGrpSpPr>
          <p:cNvPr id="94" name="pasted-image.tiff"/>
          <p:cNvGrpSpPr/>
          <p:nvPr/>
        </p:nvGrpSpPr>
        <p:grpSpPr>
          <a:xfrm>
            <a:off x="1501779" y="6494882"/>
            <a:ext cx="15698813" cy="4298067"/>
            <a:chOff x="0" y="0"/>
            <a:chExt cx="15698812" cy="4298066"/>
          </a:xfrm>
        </p:grpSpPr>
        <p:pic>
          <p:nvPicPr>
            <p:cNvPr id="93" name="pasted-image.tiff" descr="pasted-image.tiff"/>
            <p:cNvPicPr>
              <a:picLocks noChangeAspect="1"/>
            </p:cNvPicPr>
            <p:nvPr/>
          </p:nvPicPr>
          <p:blipFill>
            <a:blip r:embed="rId2">
              <a:extLst/>
            </a:blip>
            <a:stretch>
              <a:fillRect/>
            </a:stretch>
          </p:blipFill>
          <p:spPr>
            <a:xfrm>
              <a:off x="127000" y="76200"/>
              <a:ext cx="15444813" cy="3967867"/>
            </a:xfrm>
            <a:prstGeom prst="rect">
              <a:avLst/>
            </a:prstGeom>
            <a:ln>
              <a:noFill/>
            </a:ln>
            <a:effectLst/>
          </p:spPr>
        </p:pic>
        <p:pic>
          <p:nvPicPr>
            <p:cNvPr id="92" name="pasted-image.tiff" descr="pasted-image.tiff"/>
            <p:cNvPicPr>
              <a:picLocks noChangeAspect="0"/>
            </p:cNvPicPr>
            <p:nvPr/>
          </p:nvPicPr>
          <p:blipFill>
            <a:blip r:embed="rId3">
              <a:extLst/>
            </a:blip>
            <a:stretch>
              <a:fillRect/>
            </a:stretch>
          </p:blipFill>
          <p:spPr>
            <a:xfrm>
              <a:off x="0" y="0"/>
              <a:ext cx="15698813" cy="4298067"/>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Pequeños pasos (1)"/>
          <p:cNvSpPr txBox="1"/>
          <p:nvPr>
            <p:ph type="title"/>
          </p:nvPr>
        </p:nvSpPr>
        <p:spPr>
          <a:xfrm>
            <a:off x="3690001" y="962339"/>
            <a:ext cx="9947921" cy="1021722"/>
          </a:xfrm>
          <a:prstGeom prst="rect">
            <a:avLst/>
          </a:prstGeom>
        </p:spPr>
        <p:txBody>
          <a:bodyPr/>
          <a:lstStyle>
            <a:lvl1pPr algn="ctr"/>
          </a:lstStyle>
          <a:p>
            <a:pPr/>
            <a:r>
              <a:t>Pequeños pasos (1)</a:t>
            </a:r>
          </a:p>
        </p:txBody>
      </p:sp>
      <p:sp>
        <p:nvSpPr>
          <p:cNvPr id="105"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06"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01" name="Es habitual ejecutar descomponer una refactorización grande en pequeños pasos, realizando varias refactorizaciones pequeñas.…"/>
          <p:cNvSpPr txBox="1"/>
          <p:nvPr>
            <p:ph type="body" sz="half" idx="4294967295"/>
          </p:nvPr>
        </p:nvSpPr>
        <p:spPr>
          <a:xfrm>
            <a:off x="1238887" y="2368762"/>
            <a:ext cx="16570240" cy="3479801"/>
          </a:xfrm>
          <a:prstGeom prst="rect">
            <a:avLst/>
          </a:prstGeom>
        </p:spPr>
        <p:txBody>
          <a:bodyPr/>
          <a:lstStyle/>
          <a:p>
            <a:pPr>
              <a:defRPr sz="3900"/>
            </a:pPr>
            <a:r>
              <a:t>Es habitual ejecutar descomponer una refactorización grande en pequeños pasos, realizando varias refactorizaciones pequeñas.</a:t>
            </a:r>
          </a:p>
          <a:p>
            <a:pPr>
              <a:defRPr sz="3900"/>
            </a:pPr>
            <a:r>
              <a:t>Así la probabilidad de introducir errores es menor.</a:t>
            </a:r>
          </a:p>
          <a:p>
            <a:pPr>
              <a:defRPr sz="3900"/>
            </a:pPr>
            <a:r>
              <a:t>Ejemplo:</a:t>
            </a:r>
          </a:p>
        </p:txBody>
      </p:sp>
      <p:grpSp>
        <p:nvGrpSpPr>
          <p:cNvPr id="104" name="pasted-image.tiff"/>
          <p:cNvGrpSpPr/>
          <p:nvPr/>
        </p:nvGrpSpPr>
        <p:grpSpPr>
          <a:xfrm>
            <a:off x="2374178" y="5890343"/>
            <a:ext cx="13792201" cy="3810001"/>
            <a:chOff x="0" y="0"/>
            <a:chExt cx="13792200" cy="3810000"/>
          </a:xfrm>
        </p:grpSpPr>
        <p:pic>
          <p:nvPicPr>
            <p:cNvPr id="103" name="pasted-image.tiff" descr="pasted-image.tiff"/>
            <p:cNvPicPr>
              <a:picLocks noChangeAspect="1"/>
            </p:cNvPicPr>
            <p:nvPr/>
          </p:nvPicPr>
          <p:blipFill>
            <a:blip r:embed="rId2">
              <a:extLst/>
            </a:blip>
            <a:stretch>
              <a:fillRect/>
            </a:stretch>
          </p:blipFill>
          <p:spPr>
            <a:xfrm>
              <a:off x="127000" y="76200"/>
              <a:ext cx="13538200" cy="3479800"/>
            </a:xfrm>
            <a:prstGeom prst="rect">
              <a:avLst/>
            </a:prstGeom>
            <a:ln>
              <a:noFill/>
            </a:ln>
            <a:effectLst/>
          </p:spPr>
        </p:pic>
        <p:pic>
          <p:nvPicPr>
            <p:cNvPr id="102" name="pasted-image.tiff" descr="pasted-image.tiff"/>
            <p:cNvPicPr>
              <a:picLocks noChangeAspect="0"/>
            </p:cNvPicPr>
            <p:nvPr/>
          </p:nvPicPr>
          <p:blipFill>
            <a:blip r:embed="rId3">
              <a:extLst/>
            </a:blip>
            <a:stretch>
              <a:fillRect/>
            </a:stretch>
          </p:blipFill>
          <p:spPr>
            <a:xfrm>
              <a:off x="0" y="0"/>
              <a:ext cx="13792200" cy="38100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Pequeños pasos (2)"/>
          <p:cNvSpPr txBox="1"/>
          <p:nvPr>
            <p:ph type="title"/>
          </p:nvPr>
        </p:nvSpPr>
        <p:spPr>
          <a:xfrm>
            <a:off x="3690001" y="962339"/>
            <a:ext cx="9947921" cy="1021722"/>
          </a:xfrm>
          <a:prstGeom prst="rect">
            <a:avLst/>
          </a:prstGeom>
        </p:spPr>
        <p:txBody>
          <a:bodyPr/>
          <a:lstStyle>
            <a:lvl1pPr algn="ctr"/>
          </a:lstStyle>
          <a:p>
            <a:pPr/>
            <a:r>
              <a:t>Pequeños pasos (2)</a:t>
            </a:r>
          </a:p>
        </p:txBody>
      </p:sp>
      <p:sp>
        <p:nvSpPr>
          <p:cNvPr id="115" name="Línea de conexión"/>
          <p:cNvSpPr/>
          <p:nvPr/>
        </p:nvSpPr>
        <p:spPr>
          <a:xfrm>
            <a:off x="8503708" y="5074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sp>
        <p:nvSpPr>
          <p:cNvPr id="116" name="Línea de conexión"/>
          <p:cNvSpPr/>
          <p:nvPr/>
        </p:nvSpPr>
        <p:spPr>
          <a:xfrm>
            <a:off x="8630708" y="5201708"/>
            <a:ext cx="1280584" cy="1280584"/>
          </a:xfrm>
          <a:custGeom>
            <a:avLst/>
            <a:gdLst/>
            <a:ahLst/>
            <a:cxnLst>
              <a:cxn ang="0">
                <a:pos x="wd2" y="hd2"/>
              </a:cxn>
              <a:cxn ang="5400000">
                <a:pos x="wd2" y="hd2"/>
              </a:cxn>
              <a:cxn ang="10800000">
                <a:pos x="wd2" y="hd2"/>
              </a:cxn>
              <a:cxn ang="16200000">
                <a:pos x="wd2" y="hd2"/>
              </a:cxn>
            </a:cxnLst>
            <a:rect l="0" t="0" r="r" b="b"/>
            <a:pathLst>
              <a:path w="20419" h="20419" fill="norm" stroke="1" extrusionOk="0">
                <a:moveTo>
                  <a:pt x="169" y="20419"/>
                </a:moveTo>
                <a:cubicBezTo>
                  <a:pt x="-1181" y="5569"/>
                  <a:pt x="5569" y="-1181"/>
                  <a:pt x="20419" y="169"/>
                </a:cubicBezTo>
              </a:path>
            </a:pathLst>
          </a:custGeom>
          <a:ln w="3175">
            <a:solidFill>
              <a:srgbClr val="FFFFFF"/>
            </a:solidFill>
            <a:miter lim="400000"/>
          </a:ln>
        </p:spPr>
        <p:txBody>
          <a:bodyPr/>
          <a:lstStyle/>
          <a:p>
            <a:pPr/>
          </a:p>
        </p:txBody>
      </p:sp>
      <p:grpSp>
        <p:nvGrpSpPr>
          <p:cNvPr id="113" name="pasted-image.tiff"/>
          <p:cNvGrpSpPr/>
          <p:nvPr/>
        </p:nvGrpSpPr>
        <p:grpSpPr>
          <a:xfrm>
            <a:off x="2476500" y="3727021"/>
            <a:ext cx="13335000" cy="6096001"/>
            <a:chOff x="0" y="0"/>
            <a:chExt cx="13335000" cy="6096000"/>
          </a:xfrm>
        </p:grpSpPr>
        <p:pic>
          <p:nvPicPr>
            <p:cNvPr id="112" name="pasted-image.tiff" descr="pasted-image.tiff"/>
            <p:cNvPicPr>
              <a:picLocks noChangeAspect="1"/>
            </p:cNvPicPr>
            <p:nvPr/>
          </p:nvPicPr>
          <p:blipFill>
            <a:blip r:embed="rId2">
              <a:extLst/>
            </a:blip>
            <a:stretch>
              <a:fillRect/>
            </a:stretch>
          </p:blipFill>
          <p:spPr>
            <a:xfrm>
              <a:off x="127000" y="76200"/>
              <a:ext cx="13081000" cy="5765800"/>
            </a:xfrm>
            <a:prstGeom prst="rect">
              <a:avLst/>
            </a:prstGeom>
            <a:ln>
              <a:noFill/>
            </a:ln>
            <a:effectLst/>
          </p:spPr>
        </p:pic>
        <p:pic>
          <p:nvPicPr>
            <p:cNvPr id="111" name="pasted-image.tiff" descr="pasted-image.tiff"/>
            <p:cNvPicPr>
              <a:picLocks noChangeAspect="0"/>
            </p:cNvPicPr>
            <p:nvPr/>
          </p:nvPicPr>
          <p:blipFill>
            <a:blip r:embed="rId3">
              <a:extLst/>
            </a:blip>
            <a:stretch>
              <a:fillRect/>
            </a:stretch>
          </p:blipFill>
          <p:spPr>
            <a:xfrm>
              <a:off x="0" y="0"/>
              <a:ext cx="13335000" cy="6096000"/>
            </a:xfrm>
            <a:prstGeom prst="rect">
              <a:avLst/>
            </a:prstGeom>
            <a:effectLst/>
          </p:spPr>
        </p:pic>
      </p:grpSp>
      <p:sp>
        <p:nvSpPr>
          <p:cNvPr id="114" name="Aplicamos el refactoring Extract Method"/>
          <p:cNvSpPr txBox="1"/>
          <p:nvPr>
            <p:ph type="body" sz="half" idx="4294967295"/>
          </p:nvPr>
        </p:nvSpPr>
        <p:spPr>
          <a:xfrm>
            <a:off x="1238887" y="2368762"/>
            <a:ext cx="16570240" cy="3479801"/>
          </a:xfrm>
          <a:prstGeom prst="rect">
            <a:avLst/>
          </a:prstGeom>
        </p:spPr>
        <p:txBody>
          <a:bodyPr/>
          <a:lstStyle/>
          <a:p>
            <a:pPr>
              <a:defRPr sz="3900"/>
            </a:pPr>
            <a:r>
              <a:t>Aplicamos el refactoring </a:t>
            </a:r>
            <a:r>
              <a:rPr i="1"/>
              <a:t>Extract Method</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Medium"/>
        <a:ea typeface="Helvetica Neue Medium"/>
        <a:cs typeface="Helvetica Neue Medium"/>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64529" dir="2700000">
                <a:srgbClr val="000000">
                  <a:alpha val="48275"/>
                </a:srgbClr>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Medium"/>
        <a:ea typeface="Helvetica Neue Medium"/>
        <a:cs typeface="Helvetica Neue Medium"/>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3175"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64529" dir="2700000">
                <a:srgbClr val="000000">
                  <a:alpha val="48275"/>
                </a:srgbClr>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53578" tIns="53578" rIns="53578" bIns="53578"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